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302" r:id="rId2"/>
    <p:sldId id="257" r:id="rId3"/>
    <p:sldId id="303" r:id="rId4"/>
    <p:sldId id="258" r:id="rId5"/>
    <p:sldId id="262" r:id="rId6"/>
    <p:sldId id="263" r:id="rId7"/>
    <p:sldId id="264" r:id="rId8"/>
    <p:sldId id="265" r:id="rId9"/>
    <p:sldId id="274" r:id="rId10"/>
    <p:sldId id="266" r:id="rId11"/>
    <p:sldId id="275" r:id="rId12"/>
    <p:sldId id="261" r:id="rId13"/>
    <p:sldId id="276" r:id="rId14"/>
    <p:sldId id="298" r:id="rId15"/>
    <p:sldId id="299" r:id="rId16"/>
    <p:sldId id="300" r:id="rId17"/>
    <p:sldId id="287" r:id="rId18"/>
    <p:sldId id="277" r:id="rId19"/>
    <p:sldId id="278" r:id="rId20"/>
    <p:sldId id="279" r:id="rId21"/>
    <p:sldId id="301" r:id="rId22"/>
    <p:sldId id="281" r:id="rId23"/>
    <p:sldId id="273" r:id="rId24"/>
    <p:sldId id="282" r:id="rId25"/>
    <p:sldId id="293" r:id="rId26"/>
    <p:sldId id="292" r:id="rId27"/>
    <p:sldId id="283" r:id="rId28"/>
    <p:sldId id="272" r:id="rId29"/>
    <p:sldId id="284" r:id="rId30"/>
    <p:sldId id="296" r:id="rId31"/>
    <p:sldId id="267" r:id="rId32"/>
    <p:sldId id="288" r:id="rId33"/>
    <p:sldId id="289" r:id="rId34"/>
    <p:sldId id="290" r:id="rId35"/>
    <p:sldId id="291" r:id="rId36"/>
    <p:sldId id="286" r:id="rId37"/>
    <p:sldId id="26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A Baroni" initials="MAB" lastIdx="4" clrIdx="0">
    <p:extLst>
      <p:ext uri="{19B8F6BF-5375-455C-9EA6-DF929625EA0E}">
        <p15:presenceInfo xmlns:p15="http://schemas.microsoft.com/office/powerpoint/2012/main" userId="Mary A Baro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794C99-C64D-4F38-AC1B-5F2BE975411D}" v="630" dt="2022-03-04T23:00:48.416"/>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1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diagrams/_rels/data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svg"/><Relationship Id="rId1" Type="http://schemas.openxmlformats.org/officeDocument/2006/relationships/image" Target="../media/image60.png"/><Relationship Id="rId4" Type="http://schemas.openxmlformats.org/officeDocument/2006/relationships/image" Target="../media/image63.svg"/></Relationships>
</file>

<file path=ppt/diagrams/_rels/data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ata9.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svg"/><Relationship Id="rId1" Type="http://schemas.openxmlformats.org/officeDocument/2006/relationships/image" Target="../media/image60.png"/><Relationship Id="rId4" Type="http://schemas.openxmlformats.org/officeDocument/2006/relationships/image" Target="../media/image63.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rawing9.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F63361-B3DF-42A0-AC94-82A6D90BBE0A}"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D4E7177D-AF80-479D-AAA6-A405BCF46CD8}">
      <dgm:prSet/>
      <dgm:spPr/>
      <dgm:t>
        <a:bodyPr/>
        <a:lstStyle/>
        <a:p>
          <a:pPr>
            <a:lnSpc>
              <a:spcPct val="100000"/>
            </a:lnSpc>
          </a:pPr>
          <a:r>
            <a:rPr lang="en-US"/>
            <a:t>Why</a:t>
          </a:r>
        </a:p>
      </dgm:t>
    </dgm:pt>
    <dgm:pt modelId="{888D1500-3475-4776-8786-2A842209EF2C}" type="parTrans" cxnId="{963E5637-481B-4907-A0CD-159A1980A88F}">
      <dgm:prSet/>
      <dgm:spPr/>
      <dgm:t>
        <a:bodyPr/>
        <a:lstStyle/>
        <a:p>
          <a:endParaRPr lang="en-US" sz="2800"/>
        </a:p>
      </dgm:t>
    </dgm:pt>
    <dgm:pt modelId="{AEF9D0EE-4318-4DDD-89E9-92B248551306}" type="sibTrans" cxnId="{963E5637-481B-4907-A0CD-159A1980A88F}">
      <dgm:prSet/>
      <dgm:spPr/>
      <dgm:t>
        <a:bodyPr/>
        <a:lstStyle/>
        <a:p>
          <a:endParaRPr lang="en-US"/>
        </a:p>
      </dgm:t>
    </dgm:pt>
    <dgm:pt modelId="{02F948B0-C922-43D6-8699-391E23A8B858}">
      <dgm:prSet/>
      <dgm:spPr/>
      <dgm:t>
        <a:bodyPr/>
        <a:lstStyle/>
        <a:p>
          <a:pPr>
            <a:lnSpc>
              <a:spcPct val="100000"/>
            </a:lnSpc>
          </a:pPr>
          <a:r>
            <a:rPr lang="en-US"/>
            <a:t>History</a:t>
          </a:r>
        </a:p>
      </dgm:t>
    </dgm:pt>
    <dgm:pt modelId="{5451AFFE-34E4-43B2-BEB3-227260610CAB}" type="parTrans" cxnId="{D21C4293-A079-42A2-B2A7-606E6ACD85EB}">
      <dgm:prSet/>
      <dgm:spPr/>
      <dgm:t>
        <a:bodyPr/>
        <a:lstStyle/>
        <a:p>
          <a:endParaRPr lang="en-US" sz="2800"/>
        </a:p>
      </dgm:t>
    </dgm:pt>
    <dgm:pt modelId="{1424F814-CA7A-4CF5-A910-0241FE45B97D}" type="sibTrans" cxnId="{D21C4293-A079-42A2-B2A7-606E6ACD85EB}">
      <dgm:prSet/>
      <dgm:spPr/>
      <dgm:t>
        <a:bodyPr/>
        <a:lstStyle/>
        <a:p>
          <a:endParaRPr lang="en-US"/>
        </a:p>
      </dgm:t>
    </dgm:pt>
    <dgm:pt modelId="{56AF1E63-7220-4237-97DD-508CC384887C}">
      <dgm:prSet/>
      <dgm:spPr/>
      <dgm:t>
        <a:bodyPr/>
        <a:lstStyle/>
        <a:p>
          <a:pPr>
            <a:lnSpc>
              <a:spcPct val="100000"/>
            </a:lnSpc>
          </a:pPr>
          <a:r>
            <a:rPr lang="en-US"/>
            <a:t>Outcomes/Results</a:t>
          </a:r>
        </a:p>
      </dgm:t>
    </dgm:pt>
    <dgm:pt modelId="{5C5B6BBE-B61D-46AF-A8D8-7D19B0BCA380}" type="parTrans" cxnId="{8B836E04-EC01-47DA-B179-CF39D4743E28}">
      <dgm:prSet/>
      <dgm:spPr/>
      <dgm:t>
        <a:bodyPr/>
        <a:lstStyle/>
        <a:p>
          <a:endParaRPr lang="en-US" sz="2800"/>
        </a:p>
      </dgm:t>
    </dgm:pt>
    <dgm:pt modelId="{D7C74DEA-BDFA-4BD9-B2F9-818E97AD2F66}" type="sibTrans" cxnId="{8B836E04-EC01-47DA-B179-CF39D4743E28}">
      <dgm:prSet/>
      <dgm:spPr/>
      <dgm:t>
        <a:bodyPr/>
        <a:lstStyle/>
        <a:p>
          <a:endParaRPr lang="en-US"/>
        </a:p>
      </dgm:t>
    </dgm:pt>
    <dgm:pt modelId="{1F6C5918-992A-4AED-BA70-22C96A9F6826}">
      <dgm:prSet/>
      <dgm:spPr/>
      <dgm:t>
        <a:bodyPr/>
        <a:lstStyle/>
        <a:p>
          <a:pPr>
            <a:lnSpc>
              <a:spcPct val="100000"/>
            </a:lnSpc>
          </a:pPr>
          <a:r>
            <a:rPr lang="en-US"/>
            <a:t>What</a:t>
          </a:r>
        </a:p>
      </dgm:t>
    </dgm:pt>
    <dgm:pt modelId="{DFE2D598-AF7A-486D-AD65-7DC723C7A56B}" type="parTrans" cxnId="{9F1CA0EC-5CAD-4A84-9D34-3DB289E4A74B}">
      <dgm:prSet/>
      <dgm:spPr/>
      <dgm:t>
        <a:bodyPr/>
        <a:lstStyle/>
        <a:p>
          <a:endParaRPr lang="en-US" sz="2800"/>
        </a:p>
      </dgm:t>
    </dgm:pt>
    <dgm:pt modelId="{2568F669-16D8-44C6-A49C-64623F37AA3A}" type="sibTrans" cxnId="{9F1CA0EC-5CAD-4A84-9D34-3DB289E4A74B}">
      <dgm:prSet/>
      <dgm:spPr/>
      <dgm:t>
        <a:bodyPr/>
        <a:lstStyle/>
        <a:p>
          <a:endParaRPr lang="en-US"/>
        </a:p>
      </dgm:t>
    </dgm:pt>
    <dgm:pt modelId="{7F877D29-006B-4B3D-B3FF-CC73324626A5}">
      <dgm:prSet/>
      <dgm:spPr/>
      <dgm:t>
        <a:bodyPr/>
        <a:lstStyle/>
        <a:p>
          <a:pPr>
            <a:lnSpc>
              <a:spcPct val="100000"/>
            </a:lnSpc>
          </a:pPr>
          <a:r>
            <a:rPr lang="en-US"/>
            <a:t>Definition</a:t>
          </a:r>
        </a:p>
      </dgm:t>
    </dgm:pt>
    <dgm:pt modelId="{8D51244C-6090-4D51-85B9-E143CDF97723}" type="parTrans" cxnId="{8241714B-4F1F-4B9F-BEEF-B8F6955A06B6}">
      <dgm:prSet/>
      <dgm:spPr/>
      <dgm:t>
        <a:bodyPr/>
        <a:lstStyle/>
        <a:p>
          <a:endParaRPr lang="en-US" sz="2800"/>
        </a:p>
      </dgm:t>
    </dgm:pt>
    <dgm:pt modelId="{0C8FE7F2-A78E-4B89-B93A-062E64AEC662}" type="sibTrans" cxnId="{8241714B-4F1F-4B9F-BEEF-B8F6955A06B6}">
      <dgm:prSet/>
      <dgm:spPr/>
      <dgm:t>
        <a:bodyPr/>
        <a:lstStyle/>
        <a:p>
          <a:endParaRPr lang="en-US"/>
        </a:p>
      </dgm:t>
    </dgm:pt>
    <dgm:pt modelId="{3B663025-C6E8-4DCC-9C37-F24836C25FE7}">
      <dgm:prSet/>
      <dgm:spPr/>
      <dgm:t>
        <a:bodyPr/>
        <a:lstStyle/>
        <a:p>
          <a:pPr>
            <a:lnSpc>
              <a:spcPct val="100000"/>
            </a:lnSpc>
          </a:pPr>
          <a:r>
            <a:rPr lang="en-US"/>
            <a:t>Components</a:t>
          </a:r>
        </a:p>
      </dgm:t>
    </dgm:pt>
    <dgm:pt modelId="{340F5E57-083C-441F-944F-D3784C1527C3}" type="parTrans" cxnId="{F58A5728-644E-499B-8CA6-008BD90A4624}">
      <dgm:prSet/>
      <dgm:spPr/>
      <dgm:t>
        <a:bodyPr/>
        <a:lstStyle/>
        <a:p>
          <a:endParaRPr lang="en-US" sz="2800"/>
        </a:p>
      </dgm:t>
    </dgm:pt>
    <dgm:pt modelId="{C0373959-B7F9-46FB-809F-55BA2E3ACA5E}" type="sibTrans" cxnId="{F58A5728-644E-499B-8CA6-008BD90A4624}">
      <dgm:prSet/>
      <dgm:spPr/>
      <dgm:t>
        <a:bodyPr/>
        <a:lstStyle/>
        <a:p>
          <a:endParaRPr lang="en-US"/>
        </a:p>
      </dgm:t>
    </dgm:pt>
    <dgm:pt modelId="{0DA546A8-1C4F-43E9-B14F-250ECDD97269}">
      <dgm:prSet/>
      <dgm:spPr/>
      <dgm:t>
        <a:bodyPr/>
        <a:lstStyle/>
        <a:p>
          <a:pPr>
            <a:lnSpc>
              <a:spcPct val="100000"/>
            </a:lnSpc>
          </a:pPr>
          <a:r>
            <a:rPr lang="en-US"/>
            <a:t>How</a:t>
          </a:r>
        </a:p>
      </dgm:t>
    </dgm:pt>
    <dgm:pt modelId="{6D40D0B5-AC1C-4DF0-A169-89FDED2E4F73}" type="parTrans" cxnId="{FDFBA605-5C09-40D9-B1F6-9F386FF1DEB5}">
      <dgm:prSet/>
      <dgm:spPr/>
      <dgm:t>
        <a:bodyPr/>
        <a:lstStyle/>
        <a:p>
          <a:endParaRPr lang="en-US" sz="2800"/>
        </a:p>
      </dgm:t>
    </dgm:pt>
    <dgm:pt modelId="{264CBBE2-B009-42FD-BA2B-0C571E7735E9}" type="sibTrans" cxnId="{FDFBA605-5C09-40D9-B1F6-9F386FF1DEB5}">
      <dgm:prSet/>
      <dgm:spPr/>
      <dgm:t>
        <a:bodyPr/>
        <a:lstStyle/>
        <a:p>
          <a:endParaRPr lang="en-US"/>
        </a:p>
      </dgm:t>
    </dgm:pt>
    <dgm:pt modelId="{E9581579-C2B3-492B-8D31-DAC4BE07B64A}">
      <dgm:prSet/>
      <dgm:spPr/>
      <dgm:t>
        <a:bodyPr/>
        <a:lstStyle/>
        <a:p>
          <a:pPr>
            <a:lnSpc>
              <a:spcPct val="100000"/>
            </a:lnSpc>
          </a:pPr>
          <a:r>
            <a:rPr lang="en-US"/>
            <a:t>Recommended steps</a:t>
          </a:r>
        </a:p>
      </dgm:t>
    </dgm:pt>
    <dgm:pt modelId="{9E71AFFA-B581-44AF-986A-7C4B12A2323F}" type="parTrans" cxnId="{74D3706E-F0EC-4C3B-AF11-08A322EF4EA3}">
      <dgm:prSet/>
      <dgm:spPr/>
      <dgm:t>
        <a:bodyPr/>
        <a:lstStyle/>
        <a:p>
          <a:endParaRPr lang="en-US" sz="2800"/>
        </a:p>
      </dgm:t>
    </dgm:pt>
    <dgm:pt modelId="{6B3B3B23-BADC-4539-AC7C-B97418E0CF69}" type="sibTrans" cxnId="{74D3706E-F0EC-4C3B-AF11-08A322EF4EA3}">
      <dgm:prSet/>
      <dgm:spPr/>
      <dgm:t>
        <a:bodyPr/>
        <a:lstStyle/>
        <a:p>
          <a:endParaRPr lang="en-US"/>
        </a:p>
      </dgm:t>
    </dgm:pt>
    <dgm:pt modelId="{607E75DB-7477-4AAC-BE58-0B2533C8BCDC}">
      <dgm:prSet/>
      <dgm:spPr/>
      <dgm:t>
        <a:bodyPr/>
        <a:lstStyle/>
        <a:p>
          <a:pPr>
            <a:lnSpc>
              <a:spcPct val="100000"/>
            </a:lnSpc>
          </a:pPr>
          <a:r>
            <a:rPr lang="en-US"/>
            <a:t>Implementation examples</a:t>
          </a:r>
        </a:p>
      </dgm:t>
    </dgm:pt>
    <dgm:pt modelId="{0ED5FCE6-A14F-4AD9-B761-043D603596EC}" type="parTrans" cxnId="{C8DEC564-7C7A-42D3-920C-81CFB83DAD9F}">
      <dgm:prSet/>
      <dgm:spPr/>
      <dgm:t>
        <a:bodyPr/>
        <a:lstStyle/>
        <a:p>
          <a:endParaRPr lang="en-US" sz="2800"/>
        </a:p>
      </dgm:t>
    </dgm:pt>
    <dgm:pt modelId="{85DEDF23-A916-4436-ADE2-423EA8AAED13}" type="sibTrans" cxnId="{C8DEC564-7C7A-42D3-920C-81CFB83DAD9F}">
      <dgm:prSet/>
      <dgm:spPr/>
      <dgm:t>
        <a:bodyPr/>
        <a:lstStyle/>
        <a:p>
          <a:endParaRPr lang="en-US"/>
        </a:p>
      </dgm:t>
    </dgm:pt>
    <dgm:pt modelId="{800BA50F-7730-4C57-BD6E-D9B20CFBC094}">
      <dgm:prSet/>
      <dgm:spPr/>
      <dgm:t>
        <a:bodyPr/>
        <a:lstStyle/>
        <a:p>
          <a:pPr>
            <a:lnSpc>
              <a:spcPct val="100000"/>
            </a:lnSpc>
          </a:pPr>
          <a:r>
            <a:rPr lang="en-US"/>
            <a:t>Resources &amp; Tools</a:t>
          </a:r>
        </a:p>
      </dgm:t>
    </dgm:pt>
    <dgm:pt modelId="{E558325D-CEE5-4039-9B0A-A2C5BF60A326}" type="parTrans" cxnId="{FC5A006D-69B6-4F3D-B049-972B152C382F}">
      <dgm:prSet/>
      <dgm:spPr/>
      <dgm:t>
        <a:bodyPr/>
        <a:lstStyle/>
        <a:p>
          <a:endParaRPr lang="en-US" sz="2800"/>
        </a:p>
      </dgm:t>
    </dgm:pt>
    <dgm:pt modelId="{6FE08F9B-3D7E-4838-8377-2EB061F92A84}" type="sibTrans" cxnId="{FC5A006D-69B6-4F3D-B049-972B152C382F}">
      <dgm:prSet/>
      <dgm:spPr/>
      <dgm:t>
        <a:bodyPr/>
        <a:lstStyle/>
        <a:p>
          <a:endParaRPr lang="en-US"/>
        </a:p>
      </dgm:t>
    </dgm:pt>
    <dgm:pt modelId="{26171EA6-082D-4FF1-BC67-9EACF9BAEC56}">
      <dgm:prSet/>
      <dgm:spPr/>
      <dgm:t>
        <a:bodyPr/>
        <a:lstStyle/>
        <a:p>
          <a:pPr>
            <a:lnSpc>
              <a:spcPct val="100000"/>
            </a:lnSpc>
          </a:pPr>
          <a:r>
            <a:rPr lang="en-US"/>
            <a:t>Next Steps</a:t>
          </a:r>
        </a:p>
      </dgm:t>
    </dgm:pt>
    <dgm:pt modelId="{DE3BE80D-6629-460A-8B52-A4A0D3A0DC82}" type="parTrans" cxnId="{08013140-628A-4510-81AA-A37863F33FA6}">
      <dgm:prSet/>
      <dgm:spPr/>
      <dgm:t>
        <a:bodyPr/>
        <a:lstStyle/>
        <a:p>
          <a:endParaRPr lang="en-US" sz="2800"/>
        </a:p>
      </dgm:t>
    </dgm:pt>
    <dgm:pt modelId="{A32C8308-BA28-422F-823D-E8F28DD7D7F7}" type="sibTrans" cxnId="{08013140-628A-4510-81AA-A37863F33FA6}">
      <dgm:prSet/>
      <dgm:spPr/>
      <dgm:t>
        <a:bodyPr/>
        <a:lstStyle/>
        <a:p>
          <a:endParaRPr lang="en-US"/>
        </a:p>
      </dgm:t>
    </dgm:pt>
    <dgm:pt modelId="{F1568572-EE71-4CF8-AFD9-2A99A8716A7B}" type="pres">
      <dgm:prSet presAssocID="{3CF63361-B3DF-42A0-AC94-82A6D90BBE0A}" presName="root" presStyleCnt="0">
        <dgm:presLayoutVars>
          <dgm:dir/>
          <dgm:resizeHandles val="exact"/>
        </dgm:presLayoutVars>
      </dgm:prSet>
      <dgm:spPr/>
    </dgm:pt>
    <dgm:pt modelId="{FAF22669-43BC-493D-A25B-086437D0A0B2}" type="pres">
      <dgm:prSet presAssocID="{D4E7177D-AF80-479D-AAA6-A405BCF46CD8}" presName="compNode" presStyleCnt="0"/>
      <dgm:spPr/>
    </dgm:pt>
    <dgm:pt modelId="{F5A31760-A337-4458-B13B-948EFDD413F3}" type="pres">
      <dgm:prSet presAssocID="{D4E7177D-AF80-479D-AAA6-A405BCF46CD8}" presName="bgRect" presStyleLbl="bgShp" presStyleIdx="0" presStyleCnt="4"/>
      <dgm:spPr/>
    </dgm:pt>
    <dgm:pt modelId="{510AF5FE-611F-4B32-9884-B7F7E807622B}" type="pres">
      <dgm:prSet presAssocID="{D4E7177D-AF80-479D-AAA6-A405BCF46CD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04660192-E780-4B8A-958E-D94A6E18A61E}" type="pres">
      <dgm:prSet presAssocID="{D4E7177D-AF80-479D-AAA6-A405BCF46CD8}" presName="spaceRect" presStyleCnt="0"/>
      <dgm:spPr/>
    </dgm:pt>
    <dgm:pt modelId="{28B9092C-029B-4496-9AC4-EF7CA094B0AE}" type="pres">
      <dgm:prSet presAssocID="{D4E7177D-AF80-479D-AAA6-A405BCF46CD8}" presName="parTx" presStyleLbl="revTx" presStyleIdx="0" presStyleCnt="7">
        <dgm:presLayoutVars>
          <dgm:chMax val="0"/>
          <dgm:chPref val="0"/>
        </dgm:presLayoutVars>
      </dgm:prSet>
      <dgm:spPr/>
    </dgm:pt>
    <dgm:pt modelId="{7C8C5F2D-09FA-4F55-9F60-0F097EF751C5}" type="pres">
      <dgm:prSet presAssocID="{D4E7177D-AF80-479D-AAA6-A405BCF46CD8}" presName="desTx" presStyleLbl="revTx" presStyleIdx="1" presStyleCnt="7">
        <dgm:presLayoutVars/>
      </dgm:prSet>
      <dgm:spPr/>
    </dgm:pt>
    <dgm:pt modelId="{0ABB1CC4-2F4A-43D9-A947-30652DCA23B8}" type="pres">
      <dgm:prSet presAssocID="{AEF9D0EE-4318-4DDD-89E9-92B248551306}" presName="sibTrans" presStyleCnt="0"/>
      <dgm:spPr/>
    </dgm:pt>
    <dgm:pt modelId="{AA5EF7F8-5560-435A-8CCB-5373F88C616F}" type="pres">
      <dgm:prSet presAssocID="{1F6C5918-992A-4AED-BA70-22C96A9F6826}" presName="compNode" presStyleCnt="0"/>
      <dgm:spPr/>
    </dgm:pt>
    <dgm:pt modelId="{B89EAF11-67A4-4842-9D9E-586FCD9D16BE}" type="pres">
      <dgm:prSet presAssocID="{1F6C5918-992A-4AED-BA70-22C96A9F6826}" presName="bgRect" presStyleLbl="bgShp" presStyleIdx="1" presStyleCnt="4"/>
      <dgm:spPr/>
    </dgm:pt>
    <dgm:pt modelId="{770F9963-547B-4793-9E6B-F56A756FD7B1}" type="pres">
      <dgm:prSet presAssocID="{1F6C5918-992A-4AED-BA70-22C96A9F682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FB79BC4E-297E-4F23-9ADB-11F035F0B729}" type="pres">
      <dgm:prSet presAssocID="{1F6C5918-992A-4AED-BA70-22C96A9F6826}" presName="spaceRect" presStyleCnt="0"/>
      <dgm:spPr/>
    </dgm:pt>
    <dgm:pt modelId="{D0A2D938-8C47-47F0-9A35-B07523FEE987}" type="pres">
      <dgm:prSet presAssocID="{1F6C5918-992A-4AED-BA70-22C96A9F6826}" presName="parTx" presStyleLbl="revTx" presStyleIdx="2" presStyleCnt="7">
        <dgm:presLayoutVars>
          <dgm:chMax val="0"/>
          <dgm:chPref val="0"/>
        </dgm:presLayoutVars>
      </dgm:prSet>
      <dgm:spPr/>
    </dgm:pt>
    <dgm:pt modelId="{D4383704-11A1-4786-93EC-D1C4F749B639}" type="pres">
      <dgm:prSet presAssocID="{1F6C5918-992A-4AED-BA70-22C96A9F6826}" presName="desTx" presStyleLbl="revTx" presStyleIdx="3" presStyleCnt="7">
        <dgm:presLayoutVars/>
      </dgm:prSet>
      <dgm:spPr/>
    </dgm:pt>
    <dgm:pt modelId="{E5F617F1-6251-48F2-990B-AE8DA4ED931E}" type="pres">
      <dgm:prSet presAssocID="{2568F669-16D8-44C6-A49C-64623F37AA3A}" presName="sibTrans" presStyleCnt="0"/>
      <dgm:spPr/>
    </dgm:pt>
    <dgm:pt modelId="{25CE8CC5-9BC0-448E-A2A1-B6F49574C088}" type="pres">
      <dgm:prSet presAssocID="{0DA546A8-1C4F-43E9-B14F-250ECDD97269}" presName="compNode" presStyleCnt="0"/>
      <dgm:spPr/>
    </dgm:pt>
    <dgm:pt modelId="{84797D97-0E80-43B1-A25B-D2B90416048E}" type="pres">
      <dgm:prSet presAssocID="{0DA546A8-1C4F-43E9-B14F-250ECDD97269}" presName="bgRect" presStyleLbl="bgShp" presStyleIdx="2" presStyleCnt="4"/>
      <dgm:spPr/>
    </dgm:pt>
    <dgm:pt modelId="{D68E0454-F4EB-40A1-A681-93540A1E8AEA}" type="pres">
      <dgm:prSet presAssocID="{0DA546A8-1C4F-43E9-B14F-250ECDD9726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A8BDEA52-6B41-4E43-B8C0-194B1DA4C293}" type="pres">
      <dgm:prSet presAssocID="{0DA546A8-1C4F-43E9-B14F-250ECDD97269}" presName="spaceRect" presStyleCnt="0"/>
      <dgm:spPr/>
    </dgm:pt>
    <dgm:pt modelId="{9976F8F7-46FE-440D-9D6A-D009BB804C7C}" type="pres">
      <dgm:prSet presAssocID="{0DA546A8-1C4F-43E9-B14F-250ECDD97269}" presName="parTx" presStyleLbl="revTx" presStyleIdx="4" presStyleCnt="7">
        <dgm:presLayoutVars>
          <dgm:chMax val="0"/>
          <dgm:chPref val="0"/>
        </dgm:presLayoutVars>
      </dgm:prSet>
      <dgm:spPr/>
    </dgm:pt>
    <dgm:pt modelId="{1211DBBD-EF7C-4180-B414-C09B74D2B99A}" type="pres">
      <dgm:prSet presAssocID="{0DA546A8-1C4F-43E9-B14F-250ECDD97269}" presName="desTx" presStyleLbl="revTx" presStyleIdx="5" presStyleCnt="7">
        <dgm:presLayoutVars/>
      </dgm:prSet>
      <dgm:spPr/>
    </dgm:pt>
    <dgm:pt modelId="{4F985AF5-918D-4EB6-BFC1-71538BC1DCD5}" type="pres">
      <dgm:prSet presAssocID="{264CBBE2-B009-42FD-BA2B-0C571E7735E9}" presName="sibTrans" presStyleCnt="0"/>
      <dgm:spPr/>
    </dgm:pt>
    <dgm:pt modelId="{A6D9BD57-649C-4F56-8314-57E9A0DCCCFF}" type="pres">
      <dgm:prSet presAssocID="{26171EA6-082D-4FF1-BC67-9EACF9BAEC56}" presName="compNode" presStyleCnt="0"/>
      <dgm:spPr/>
    </dgm:pt>
    <dgm:pt modelId="{97E36880-133C-4F5D-8FEC-CC16A28F3EBB}" type="pres">
      <dgm:prSet presAssocID="{26171EA6-082D-4FF1-BC67-9EACF9BAEC56}" presName="bgRect" presStyleLbl="bgShp" presStyleIdx="3" presStyleCnt="4"/>
      <dgm:spPr/>
    </dgm:pt>
    <dgm:pt modelId="{529B1761-9EF4-4BC3-AE08-95F84269FDD7}" type="pres">
      <dgm:prSet presAssocID="{26171EA6-082D-4FF1-BC67-9EACF9BAEC5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72FE830-6F22-4CA4-94D7-B634F66CEC68}" type="pres">
      <dgm:prSet presAssocID="{26171EA6-082D-4FF1-BC67-9EACF9BAEC56}" presName="spaceRect" presStyleCnt="0"/>
      <dgm:spPr/>
    </dgm:pt>
    <dgm:pt modelId="{66A794B3-BFE9-4740-9208-F675E3B28200}" type="pres">
      <dgm:prSet presAssocID="{26171EA6-082D-4FF1-BC67-9EACF9BAEC56}" presName="parTx" presStyleLbl="revTx" presStyleIdx="6" presStyleCnt="7">
        <dgm:presLayoutVars>
          <dgm:chMax val="0"/>
          <dgm:chPref val="0"/>
        </dgm:presLayoutVars>
      </dgm:prSet>
      <dgm:spPr/>
    </dgm:pt>
  </dgm:ptLst>
  <dgm:cxnLst>
    <dgm:cxn modelId="{8B836E04-EC01-47DA-B179-CF39D4743E28}" srcId="{D4E7177D-AF80-479D-AAA6-A405BCF46CD8}" destId="{56AF1E63-7220-4237-97DD-508CC384887C}" srcOrd="1" destOrd="0" parTransId="{5C5B6BBE-B61D-46AF-A8D8-7D19B0BCA380}" sibTransId="{D7C74DEA-BDFA-4BD9-B2F9-818E97AD2F66}"/>
    <dgm:cxn modelId="{FDFBA605-5C09-40D9-B1F6-9F386FF1DEB5}" srcId="{3CF63361-B3DF-42A0-AC94-82A6D90BBE0A}" destId="{0DA546A8-1C4F-43E9-B14F-250ECDD97269}" srcOrd="2" destOrd="0" parTransId="{6D40D0B5-AC1C-4DF0-A169-89FDED2E4F73}" sibTransId="{264CBBE2-B009-42FD-BA2B-0C571E7735E9}"/>
    <dgm:cxn modelId="{06B05E11-74A1-417A-B4D7-291FF5C595B2}" type="presOf" srcId="{E9581579-C2B3-492B-8D31-DAC4BE07B64A}" destId="{1211DBBD-EF7C-4180-B414-C09B74D2B99A}" srcOrd="0" destOrd="0" presId="urn:microsoft.com/office/officeart/2018/2/layout/IconVerticalSolidList"/>
    <dgm:cxn modelId="{24EB8A1D-37E1-4598-A602-7295FF8B76BD}" type="presOf" srcId="{0DA546A8-1C4F-43E9-B14F-250ECDD97269}" destId="{9976F8F7-46FE-440D-9D6A-D009BB804C7C}" srcOrd="0" destOrd="0" presId="urn:microsoft.com/office/officeart/2018/2/layout/IconVerticalSolidList"/>
    <dgm:cxn modelId="{F58A5728-644E-499B-8CA6-008BD90A4624}" srcId="{1F6C5918-992A-4AED-BA70-22C96A9F6826}" destId="{3B663025-C6E8-4DCC-9C37-F24836C25FE7}" srcOrd="1" destOrd="0" parTransId="{340F5E57-083C-441F-944F-D3784C1527C3}" sibTransId="{C0373959-B7F9-46FB-809F-55BA2E3ACA5E}"/>
    <dgm:cxn modelId="{963E5637-481B-4907-A0CD-159A1980A88F}" srcId="{3CF63361-B3DF-42A0-AC94-82A6D90BBE0A}" destId="{D4E7177D-AF80-479D-AAA6-A405BCF46CD8}" srcOrd="0" destOrd="0" parTransId="{888D1500-3475-4776-8786-2A842209EF2C}" sibTransId="{AEF9D0EE-4318-4DDD-89E9-92B248551306}"/>
    <dgm:cxn modelId="{E3E8B438-8F84-45D0-B889-DCB6183514CC}" type="presOf" srcId="{7F877D29-006B-4B3D-B3FF-CC73324626A5}" destId="{D4383704-11A1-4786-93EC-D1C4F749B639}" srcOrd="0" destOrd="0" presId="urn:microsoft.com/office/officeart/2018/2/layout/IconVerticalSolidList"/>
    <dgm:cxn modelId="{08013140-628A-4510-81AA-A37863F33FA6}" srcId="{3CF63361-B3DF-42A0-AC94-82A6D90BBE0A}" destId="{26171EA6-082D-4FF1-BC67-9EACF9BAEC56}" srcOrd="3" destOrd="0" parTransId="{DE3BE80D-6629-460A-8B52-A4A0D3A0DC82}" sibTransId="{A32C8308-BA28-422F-823D-E8F28DD7D7F7}"/>
    <dgm:cxn modelId="{EFC47442-0BF2-4F79-A485-9111CA6276E5}" type="presOf" srcId="{26171EA6-082D-4FF1-BC67-9EACF9BAEC56}" destId="{66A794B3-BFE9-4740-9208-F675E3B28200}" srcOrd="0" destOrd="0" presId="urn:microsoft.com/office/officeart/2018/2/layout/IconVerticalSolidList"/>
    <dgm:cxn modelId="{C8DEC564-7C7A-42D3-920C-81CFB83DAD9F}" srcId="{0DA546A8-1C4F-43E9-B14F-250ECDD97269}" destId="{607E75DB-7477-4AAC-BE58-0B2533C8BCDC}" srcOrd="1" destOrd="0" parTransId="{0ED5FCE6-A14F-4AD9-B761-043D603596EC}" sibTransId="{85DEDF23-A916-4436-ADE2-423EA8AAED13}"/>
    <dgm:cxn modelId="{8241714B-4F1F-4B9F-BEEF-B8F6955A06B6}" srcId="{1F6C5918-992A-4AED-BA70-22C96A9F6826}" destId="{7F877D29-006B-4B3D-B3FF-CC73324626A5}" srcOrd="0" destOrd="0" parTransId="{8D51244C-6090-4D51-85B9-E143CDF97723}" sibTransId="{0C8FE7F2-A78E-4B89-B93A-062E64AEC662}"/>
    <dgm:cxn modelId="{D178984B-8236-4D91-B06E-F461CF584C01}" type="presOf" srcId="{1F6C5918-992A-4AED-BA70-22C96A9F6826}" destId="{D0A2D938-8C47-47F0-9A35-B07523FEE987}" srcOrd="0" destOrd="0" presId="urn:microsoft.com/office/officeart/2018/2/layout/IconVerticalSolidList"/>
    <dgm:cxn modelId="{FC5A006D-69B6-4F3D-B049-972B152C382F}" srcId="{0DA546A8-1C4F-43E9-B14F-250ECDD97269}" destId="{800BA50F-7730-4C57-BD6E-D9B20CFBC094}" srcOrd="2" destOrd="0" parTransId="{E558325D-CEE5-4039-9B0A-A2C5BF60A326}" sibTransId="{6FE08F9B-3D7E-4838-8377-2EB061F92A84}"/>
    <dgm:cxn modelId="{74D3706E-F0EC-4C3B-AF11-08A322EF4EA3}" srcId="{0DA546A8-1C4F-43E9-B14F-250ECDD97269}" destId="{E9581579-C2B3-492B-8D31-DAC4BE07B64A}" srcOrd="0" destOrd="0" parTransId="{9E71AFFA-B581-44AF-986A-7C4B12A2323F}" sibTransId="{6B3B3B23-BADC-4539-AC7C-B97418E0CF69}"/>
    <dgm:cxn modelId="{36F0064F-6A90-4BA4-BB48-9698E8A79294}" type="presOf" srcId="{56AF1E63-7220-4237-97DD-508CC384887C}" destId="{7C8C5F2D-09FA-4F55-9F60-0F097EF751C5}" srcOrd="0" destOrd="1" presId="urn:microsoft.com/office/officeart/2018/2/layout/IconVerticalSolidList"/>
    <dgm:cxn modelId="{A274664F-3996-4C5B-AADB-FF595194632E}" type="presOf" srcId="{3B663025-C6E8-4DCC-9C37-F24836C25FE7}" destId="{D4383704-11A1-4786-93EC-D1C4F749B639}" srcOrd="0" destOrd="1" presId="urn:microsoft.com/office/officeart/2018/2/layout/IconVerticalSolidList"/>
    <dgm:cxn modelId="{740C8572-7763-4FCE-BC93-548871FF5B3F}" type="presOf" srcId="{02F948B0-C922-43D6-8699-391E23A8B858}" destId="{7C8C5F2D-09FA-4F55-9F60-0F097EF751C5}" srcOrd="0" destOrd="0" presId="urn:microsoft.com/office/officeart/2018/2/layout/IconVerticalSolidList"/>
    <dgm:cxn modelId="{EA909176-77A9-4617-8FB7-195DE49F514C}" type="presOf" srcId="{3CF63361-B3DF-42A0-AC94-82A6D90BBE0A}" destId="{F1568572-EE71-4CF8-AFD9-2A99A8716A7B}" srcOrd="0" destOrd="0" presId="urn:microsoft.com/office/officeart/2018/2/layout/IconVerticalSolidList"/>
    <dgm:cxn modelId="{D21C4293-A079-42A2-B2A7-606E6ACD85EB}" srcId="{D4E7177D-AF80-479D-AAA6-A405BCF46CD8}" destId="{02F948B0-C922-43D6-8699-391E23A8B858}" srcOrd="0" destOrd="0" parTransId="{5451AFFE-34E4-43B2-BEB3-227260610CAB}" sibTransId="{1424F814-CA7A-4CF5-A910-0241FE45B97D}"/>
    <dgm:cxn modelId="{805FAAD2-2C43-4E9F-93FE-E46B208257AA}" type="presOf" srcId="{D4E7177D-AF80-479D-AAA6-A405BCF46CD8}" destId="{28B9092C-029B-4496-9AC4-EF7CA094B0AE}" srcOrd="0" destOrd="0" presId="urn:microsoft.com/office/officeart/2018/2/layout/IconVerticalSolidList"/>
    <dgm:cxn modelId="{FCD77DE8-D64E-4CDC-AC32-993E7E51E455}" type="presOf" srcId="{800BA50F-7730-4C57-BD6E-D9B20CFBC094}" destId="{1211DBBD-EF7C-4180-B414-C09B74D2B99A}" srcOrd="0" destOrd="2" presId="urn:microsoft.com/office/officeart/2018/2/layout/IconVerticalSolidList"/>
    <dgm:cxn modelId="{5CB94DEC-9966-4388-9250-D913001C3CED}" type="presOf" srcId="{607E75DB-7477-4AAC-BE58-0B2533C8BCDC}" destId="{1211DBBD-EF7C-4180-B414-C09B74D2B99A}" srcOrd="0" destOrd="1" presId="urn:microsoft.com/office/officeart/2018/2/layout/IconVerticalSolidList"/>
    <dgm:cxn modelId="{9F1CA0EC-5CAD-4A84-9D34-3DB289E4A74B}" srcId="{3CF63361-B3DF-42A0-AC94-82A6D90BBE0A}" destId="{1F6C5918-992A-4AED-BA70-22C96A9F6826}" srcOrd="1" destOrd="0" parTransId="{DFE2D598-AF7A-486D-AD65-7DC723C7A56B}" sibTransId="{2568F669-16D8-44C6-A49C-64623F37AA3A}"/>
    <dgm:cxn modelId="{3D9FEEA6-9213-480F-A723-824499A67905}" type="presParOf" srcId="{F1568572-EE71-4CF8-AFD9-2A99A8716A7B}" destId="{FAF22669-43BC-493D-A25B-086437D0A0B2}" srcOrd="0" destOrd="0" presId="urn:microsoft.com/office/officeart/2018/2/layout/IconVerticalSolidList"/>
    <dgm:cxn modelId="{315D78BB-DF00-4939-AB55-80407D892B91}" type="presParOf" srcId="{FAF22669-43BC-493D-A25B-086437D0A0B2}" destId="{F5A31760-A337-4458-B13B-948EFDD413F3}" srcOrd="0" destOrd="0" presId="urn:microsoft.com/office/officeart/2018/2/layout/IconVerticalSolidList"/>
    <dgm:cxn modelId="{7A730706-EC66-44BD-9BE3-C1B19DA71DBA}" type="presParOf" srcId="{FAF22669-43BC-493D-A25B-086437D0A0B2}" destId="{510AF5FE-611F-4B32-9884-B7F7E807622B}" srcOrd="1" destOrd="0" presId="urn:microsoft.com/office/officeart/2018/2/layout/IconVerticalSolidList"/>
    <dgm:cxn modelId="{F0C74564-256C-45BE-A3CC-21FF75FBE131}" type="presParOf" srcId="{FAF22669-43BC-493D-A25B-086437D0A0B2}" destId="{04660192-E780-4B8A-958E-D94A6E18A61E}" srcOrd="2" destOrd="0" presId="urn:microsoft.com/office/officeart/2018/2/layout/IconVerticalSolidList"/>
    <dgm:cxn modelId="{1C095857-9116-4E51-9846-33385B9EC19F}" type="presParOf" srcId="{FAF22669-43BC-493D-A25B-086437D0A0B2}" destId="{28B9092C-029B-4496-9AC4-EF7CA094B0AE}" srcOrd="3" destOrd="0" presId="urn:microsoft.com/office/officeart/2018/2/layout/IconVerticalSolidList"/>
    <dgm:cxn modelId="{4BDA8301-AF9C-4D0D-9FEE-3015C1DB7602}" type="presParOf" srcId="{FAF22669-43BC-493D-A25B-086437D0A0B2}" destId="{7C8C5F2D-09FA-4F55-9F60-0F097EF751C5}" srcOrd="4" destOrd="0" presId="urn:microsoft.com/office/officeart/2018/2/layout/IconVerticalSolidList"/>
    <dgm:cxn modelId="{59356397-5315-4B99-AE9A-2BE0AE395BB3}" type="presParOf" srcId="{F1568572-EE71-4CF8-AFD9-2A99A8716A7B}" destId="{0ABB1CC4-2F4A-43D9-A947-30652DCA23B8}" srcOrd="1" destOrd="0" presId="urn:microsoft.com/office/officeart/2018/2/layout/IconVerticalSolidList"/>
    <dgm:cxn modelId="{712B1F1A-3800-4546-AF88-A6ECE28FB145}" type="presParOf" srcId="{F1568572-EE71-4CF8-AFD9-2A99A8716A7B}" destId="{AA5EF7F8-5560-435A-8CCB-5373F88C616F}" srcOrd="2" destOrd="0" presId="urn:microsoft.com/office/officeart/2018/2/layout/IconVerticalSolidList"/>
    <dgm:cxn modelId="{0F466A77-9EF7-4044-BEAE-5FF9D0DA2245}" type="presParOf" srcId="{AA5EF7F8-5560-435A-8CCB-5373F88C616F}" destId="{B89EAF11-67A4-4842-9D9E-586FCD9D16BE}" srcOrd="0" destOrd="0" presId="urn:microsoft.com/office/officeart/2018/2/layout/IconVerticalSolidList"/>
    <dgm:cxn modelId="{E2F83967-BE63-453B-97A2-D7E0FA6F6C63}" type="presParOf" srcId="{AA5EF7F8-5560-435A-8CCB-5373F88C616F}" destId="{770F9963-547B-4793-9E6B-F56A756FD7B1}" srcOrd="1" destOrd="0" presId="urn:microsoft.com/office/officeart/2018/2/layout/IconVerticalSolidList"/>
    <dgm:cxn modelId="{04B73447-E0CC-400A-BC80-FEC0A02B9963}" type="presParOf" srcId="{AA5EF7F8-5560-435A-8CCB-5373F88C616F}" destId="{FB79BC4E-297E-4F23-9ADB-11F035F0B729}" srcOrd="2" destOrd="0" presId="urn:microsoft.com/office/officeart/2018/2/layout/IconVerticalSolidList"/>
    <dgm:cxn modelId="{8BABC652-4613-41CB-AE63-7CE3E2668BFA}" type="presParOf" srcId="{AA5EF7F8-5560-435A-8CCB-5373F88C616F}" destId="{D0A2D938-8C47-47F0-9A35-B07523FEE987}" srcOrd="3" destOrd="0" presId="urn:microsoft.com/office/officeart/2018/2/layout/IconVerticalSolidList"/>
    <dgm:cxn modelId="{293714FB-67B5-4E63-9502-64D9183D0193}" type="presParOf" srcId="{AA5EF7F8-5560-435A-8CCB-5373F88C616F}" destId="{D4383704-11A1-4786-93EC-D1C4F749B639}" srcOrd="4" destOrd="0" presId="urn:microsoft.com/office/officeart/2018/2/layout/IconVerticalSolidList"/>
    <dgm:cxn modelId="{5AC21760-50D0-4E5D-AD86-2C21E98C549F}" type="presParOf" srcId="{F1568572-EE71-4CF8-AFD9-2A99A8716A7B}" destId="{E5F617F1-6251-48F2-990B-AE8DA4ED931E}" srcOrd="3" destOrd="0" presId="urn:microsoft.com/office/officeart/2018/2/layout/IconVerticalSolidList"/>
    <dgm:cxn modelId="{9D42E42B-3B0D-4DF6-A441-307AFA912B40}" type="presParOf" srcId="{F1568572-EE71-4CF8-AFD9-2A99A8716A7B}" destId="{25CE8CC5-9BC0-448E-A2A1-B6F49574C088}" srcOrd="4" destOrd="0" presId="urn:microsoft.com/office/officeart/2018/2/layout/IconVerticalSolidList"/>
    <dgm:cxn modelId="{ADFBCC7E-0167-4070-B1AB-0112D44EE847}" type="presParOf" srcId="{25CE8CC5-9BC0-448E-A2A1-B6F49574C088}" destId="{84797D97-0E80-43B1-A25B-D2B90416048E}" srcOrd="0" destOrd="0" presId="urn:microsoft.com/office/officeart/2018/2/layout/IconVerticalSolidList"/>
    <dgm:cxn modelId="{A67A7815-4842-44B6-A91B-7E1D93D12ACE}" type="presParOf" srcId="{25CE8CC5-9BC0-448E-A2A1-B6F49574C088}" destId="{D68E0454-F4EB-40A1-A681-93540A1E8AEA}" srcOrd="1" destOrd="0" presId="urn:microsoft.com/office/officeart/2018/2/layout/IconVerticalSolidList"/>
    <dgm:cxn modelId="{4CE90DF4-4B9A-42B1-8FE3-C2ED0094DA08}" type="presParOf" srcId="{25CE8CC5-9BC0-448E-A2A1-B6F49574C088}" destId="{A8BDEA52-6B41-4E43-B8C0-194B1DA4C293}" srcOrd="2" destOrd="0" presId="urn:microsoft.com/office/officeart/2018/2/layout/IconVerticalSolidList"/>
    <dgm:cxn modelId="{9B2C4A60-2498-48C6-9A61-50EE0538926E}" type="presParOf" srcId="{25CE8CC5-9BC0-448E-A2A1-B6F49574C088}" destId="{9976F8F7-46FE-440D-9D6A-D009BB804C7C}" srcOrd="3" destOrd="0" presId="urn:microsoft.com/office/officeart/2018/2/layout/IconVerticalSolidList"/>
    <dgm:cxn modelId="{1847CB91-7425-4BF7-8ADB-A44434E6DA92}" type="presParOf" srcId="{25CE8CC5-9BC0-448E-A2A1-B6F49574C088}" destId="{1211DBBD-EF7C-4180-B414-C09B74D2B99A}" srcOrd="4" destOrd="0" presId="urn:microsoft.com/office/officeart/2018/2/layout/IconVerticalSolidList"/>
    <dgm:cxn modelId="{731B7CCB-4890-4D2B-BBFB-7E9A36416B82}" type="presParOf" srcId="{F1568572-EE71-4CF8-AFD9-2A99A8716A7B}" destId="{4F985AF5-918D-4EB6-BFC1-71538BC1DCD5}" srcOrd="5" destOrd="0" presId="urn:microsoft.com/office/officeart/2018/2/layout/IconVerticalSolidList"/>
    <dgm:cxn modelId="{855EE0A4-8D16-40BC-AD4A-1F23647DE063}" type="presParOf" srcId="{F1568572-EE71-4CF8-AFD9-2A99A8716A7B}" destId="{A6D9BD57-649C-4F56-8314-57E9A0DCCCFF}" srcOrd="6" destOrd="0" presId="urn:microsoft.com/office/officeart/2018/2/layout/IconVerticalSolidList"/>
    <dgm:cxn modelId="{C1067FD7-DD76-43F1-8C08-5F46E23CEB58}" type="presParOf" srcId="{A6D9BD57-649C-4F56-8314-57E9A0DCCCFF}" destId="{97E36880-133C-4F5D-8FEC-CC16A28F3EBB}" srcOrd="0" destOrd="0" presId="urn:microsoft.com/office/officeart/2018/2/layout/IconVerticalSolidList"/>
    <dgm:cxn modelId="{CA0B9DD2-F863-4632-B6D5-30F78B6DDE4C}" type="presParOf" srcId="{A6D9BD57-649C-4F56-8314-57E9A0DCCCFF}" destId="{529B1761-9EF4-4BC3-AE08-95F84269FDD7}" srcOrd="1" destOrd="0" presId="urn:microsoft.com/office/officeart/2018/2/layout/IconVerticalSolidList"/>
    <dgm:cxn modelId="{14717A33-DFA7-4A80-B271-92C56579332A}" type="presParOf" srcId="{A6D9BD57-649C-4F56-8314-57E9A0DCCCFF}" destId="{A72FE830-6F22-4CA4-94D7-B634F66CEC68}" srcOrd="2" destOrd="0" presId="urn:microsoft.com/office/officeart/2018/2/layout/IconVerticalSolidList"/>
    <dgm:cxn modelId="{52EF13C4-19F3-42FF-A8C9-552558933FF6}" type="presParOf" srcId="{A6D9BD57-649C-4F56-8314-57E9A0DCCCFF}" destId="{66A794B3-BFE9-4740-9208-F675E3B2820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8E5FFA-D222-4967-B34C-9D1A9202B5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41CB6F9-86FC-4428-BB93-B9FBF4A39F02}">
      <dgm:prSet/>
      <dgm:spPr/>
      <dgm:t>
        <a:bodyPr/>
        <a:lstStyle/>
        <a:p>
          <a:r>
            <a:rPr lang="en-US"/>
            <a:t>Circuit interview format</a:t>
          </a:r>
        </a:p>
      </dgm:t>
    </dgm:pt>
    <dgm:pt modelId="{C57D66F3-7D93-4B75-B9C8-B643E326991C}" type="parTrans" cxnId="{B200E4C8-5A7F-48A8-94D5-BB048EAB2C5E}">
      <dgm:prSet/>
      <dgm:spPr/>
      <dgm:t>
        <a:bodyPr/>
        <a:lstStyle/>
        <a:p>
          <a:endParaRPr lang="en-US"/>
        </a:p>
      </dgm:t>
    </dgm:pt>
    <dgm:pt modelId="{0DB83C70-1C8E-408C-9637-97F2B9296507}" type="sibTrans" cxnId="{B200E4C8-5A7F-48A8-94D5-BB048EAB2C5E}">
      <dgm:prSet/>
      <dgm:spPr/>
      <dgm:t>
        <a:bodyPr/>
        <a:lstStyle/>
        <a:p>
          <a:endParaRPr lang="en-US"/>
        </a:p>
      </dgm:t>
    </dgm:pt>
    <dgm:pt modelId="{51D2B9EA-9F3E-4557-B9C8-5557AFE78463}">
      <dgm:prSet/>
      <dgm:spPr/>
      <dgm:t>
        <a:bodyPr/>
        <a:lstStyle/>
        <a:p>
          <a:r>
            <a:rPr lang="en-US"/>
            <a:t>6 to 8 stations </a:t>
          </a:r>
        </a:p>
      </dgm:t>
    </dgm:pt>
    <dgm:pt modelId="{3A5164D5-3EED-480A-A8E4-70B2E53FB1DA}" type="parTrans" cxnId="{0B30B5D2-8122-40E3-84E1-9AE77D75968C}">
      <dgm:prSet/>
      <dgm:spPr/>
      <dgm:t>
        <a:bodyPr/>
        <a:lstStyle/>
        <a:p>
          <a:endParaRPr lang="en-US"/>
        </a:p>
      </dgm:t>
    </dgm:pt>
    <dgm:pt modelId="{67F3FCC8-C306-43BF-BC47-AF9A37B760EA}" type="sibTrans" cxnId="{0B30B5D2-8122-40E3-84E1-9AE77D75968C}">
      <dgm:prSet/>
      <dgm:spPr/>
      <dgm:t>
        <a:bodyPr/>
        <a:lstStyle/>
        <a:p>
          <a:endParaRPr lang="en-US"/>
        </a:p>
      </dgm:t>
    </dgm:pt>
    <dgm:pt modelId="{FCD0E67C-EAD8-47BD-88F4-5105871BA0BD}">
      <dgm:prSet/>
      <dgm:spPr/>
      <dgm:t>
        <a:bodyPr/>
        <a:lstStyle/>
        <a:p>
          <a:r>
            <a:rPr lang="en-US"/>
            <a:t>Validated prompts to specifically address an attribute of interest</a:t>
          </a:r>
        </a:p>
      </dgm:t>
    </dgm:pt>
    <dgm:pt modelId="{7DB31DC9-C057-4B05-BA49-A58215C364DE}" type="parTrans" cxnId="{A240D660-DCE1-4BF5-9276-082250D236C6}">
      <dgm:prSet/>
      <dgm:spPr/>
      <dgm:t>
        <a:bodyPr/>
        <a:lstStyle/>
        <a:p>
          <a:endParaRPr lang="en-US"/>
        </a:p>
      </dgm:t>
    </dgm:pt>
    <dgm:pt modelId="{C82C2ED3-BE36-4852-A2FE-8E10720829C8}" type="sibTrans" cxnId="{A240D660-DCE1-4BF5-9276-082250D236C6}">
      <dgm:prSet/>
      <dgm:spPr/>
      <dgm:t>
        <a:bodyPr/>
        <a:lstStyle/>
        <a:p>
          <a:endParaRPr lang="en-US"/>
        </a:p>
      </dgm:t>
    </dgm:pt>
    <dgm:pt modelId="{31575314-05BD-4F7B-A0A5-D0451DFB023E}">
      <dgm:prSet/>
      <dgm:spPr/>
      <dgm:t>
        <a:bodyPr/>
        <a:lstStyle/>
        <a:p>
          <a:r>
            <a:rPr lang="en-US"/>
            <a:t>Allotted 2 minutes to read prompt and 6 to 8 minutes to respond	</a:t>
          </a:r>
        </a:p>
      </dgm:t>
    </dgm:pt>
    <dgm:pt modelId="{5A778F8D-2176-4B1A-8B0A-F647DB969338}" type="parTrans" cxnId="{81C2702A-90CD-4E51-B4F2-A9E8CEDE699F}">
      <dgm:prSet/>
      <dgm:spPr/>
      <dgm:t>
        <a:bodyPr/>
        <a:lstStyle/>
        <a:p>
          <a:endParaRPr lang="en-US"/>
        </a:p>
      </dgm:t>
    </dgm:pt>
    <dgm:pt modelId="{FC1B8B22-2CF4-4905-94BB-DD232917C6B5}" type="sibTrans" cxnId="{81C2702A-90CD-4E51-B4F2-A9E8CEDE699F}">
      <dgm:prSet/>
      <dgm:spPr/>
      <dgm:t>
        <a:bodyPr/>
        <a:lstStyle/>
        <a:p>
          <a:endParaRPr lang="en-US"/>
        </a:p>
      </dgm:t>
    </dgm:pt>
    <dgm:pt modelId="{6E2823B0-A884-491D-9AF3-A1C5D089C2F6}" type="pres">
      <dgm:prSet presAssocID="{968E5FFA-D222-4967-B34C-9D1A9202B5C0}" presName="linear" presStyleCnt="0">
        <dgm:presLayoutVars>
          <dgm:dir/>
          <dgm:animLvl val="lvl"/>
          <dgm:resizeHandles val="exact"/>
        </dgm:presLayoutVars>
      </dgm:prSet>
      <dgm:spPr/>
    </dgm:pt>
    <dgm:pt modelId="{366904BE-974C-4F23-9221-A779D1C02C24}" type="pres">
      <dgm:prSet presAssocID="{241CB6F9-86FC-4428-BB93-B9FBF4A39F02}" presName="parentLin" presStyleCnt="0"/>
      <dgm:spPr/>
    </dgm:pt>
    <dgm:pt modelId="{290C39F0-E6AB-4DCB-B8A0-AD7F78D1EE8F}" type="pres">
      <dgm:prSet presAssocID="{241CB6F9-86FC-4428-BB93-B9FBF4A39F02}" presName="parentLeftMargin" presStyleLbl="node1" presStyleIdx="0" presStyleCnt="1"/>
      <dgm:spPr/>
    </dgm:pt>
    <dgm:pt modelId="{95F69415-092E-4E84-B12C-7FCF84376B76}" type="pres">
      <dgm:prSet presAssocID="{241CB6F9-86FC-4428-BB93-B9FBF4A39F02}" presName="parentText" presStyleLbl="node1" presStyleIdx="0" presStyleCnt="1">
        <dgm:presLayoutVars>
          <dgm:chMax val="0"/>
          <dgm:bulletEnabled val="1"/>
        </dgm:presLayoutVars>
      </dgm:prSet>
      <dgm:spPr/>
    </dgm:pt>
    <dgm:pt modelId="{B39E2A7C-2EC4-4505-854A-424AE79FFEE8}" type="pres">
      <dgm:prSet presAssocID="{241CB6F9-86FC-4428-BB93-B9FBF4A39F02}" presName="negativeSpace" presStyleCnt="0"/>
      <dgm:spPr/>
    </dgm:pt>
    <dgm:pt modelId="{F4C5D46F-F062-48FD-B1FF-F90220240840}" type="pres">
      <dgm:prSet presAssocID="{241CB6F9-86FC-4428-BB93-B9FBF4A39F02}" presName="childText" presStyleLbl="conFgAcc1" presStyleIdx="0" presStyleCnt="1">
        <dgm:presLayoutVars>
          <dgm:bulletEnabled val="1"/>
        </dgm:presLayoutVars>
      </dgm:prSet>
      <dgm:spPr/>
    </dgm:pt>
  </dgm:ptLst>
  <dgm:cxnLst>
    <dgm:cxn modelId="{81C2702A-90CD-4E51-B4F2-A9E8CEDE699F}" srcId="{241CB6F9-86FC-4428-BB93-B9FBF4A39F02}" destId="{31575314-05BD-4F7B-A0A5-D0451DFB023E}" srcOrd="2" destOrd="0" parTransId="{5A778F8D-2176-4B1A-8B0A-F647DB969338}" sibTransId="{FC1B8B22-2CF4-4905-94BB-DD232917C6B5}"/>
    <dgm:cxn modelId="{D7A05032-BB08-4A2A-8D1F-0B273C281D1D}" type="presOf" srcId="{241CB6F9-86FC-4428-BB93-B9FBF4A39F02}" destId="{95F69415-092E-4E84-B12C-7FCF84376B76}" srcOrd="1" destOrd="0" presId="urn:microsoft.com/office/officeart/2005/8/layout/list1"/>
    <dgm:cxn modelId="{A240D660-DCE1-4BF5-9276-082250D236C6}" srcId="{241CB6F9-86FC-4428-BB93-B9FBF4A39F02}" destId="{FCD0E67C-EAD8-47BD-88F4-5105871BA0BD}" srcOrd="1" destOrd="0" parTransId="{7DB31DC9-C057-4B05-BA49-A58215C364DE}" sibTransId="{C82C2ED3-BE36-4852-A2FE-8E10720829C8}"/>
    <dgm:cxn modelId="{B3A32C93-97BE-49D5-83D5-7DF21D6E6FF3}" type="presOf" srcId="{51D2B9EA-9F3E-4557-B9C8-5557AFE78463}" destId="{F4C5D46F-F062-48FD-B1FF-F90220240840}" srcOrd="0" destOrd="0" presId="urn:microsoft.com/office/officeart/2005/8/layout/list1"/>
    <dgm:cxn modelId="{B200E4C8-5A7F-48A8-94D5-BB048EAB2C5E}" srcId="{968E5FFA-D222-4967-B34C-9D1A9202B5C0}" destId="{241CB6F9-86FC-4428-BB93-B9FBF4A39F02}" srcOrd="0" destOrd="0" parTransId="{C57D66F3-7D93-4B75-B9C8-B643E326991C}" sibTransId="{0DB83C70-1C8E-408C-9637-97F2B9296507}"/>
    <dgm:cxn modelId="{0B30B5D2-8122-40E3-84E1-9AE77D75968C}" srcId="{241CB6F9-86FC-4428-BB93-B9FBF4A39F02}" destId="{51D2B9EA-9F3E-4557-B9C8-5557AFE78463}" srcOrd="0" destOrd="0" parTransId="{3A5164D5-3EED-480A-A8E4-70B2E53FB1DA}" sibTransId="{67F3FCC8-C306-43BF-BC47-AF9A37B760EA}"/>
    <dgm:cxn modelId="{ACB509DF-7A9A-47B2-AB4F-41BBD58067D4}" type="presOf" srcId="{31575314-05BD-4F7B-A0A5-D0451DFB023E}" destId="{F4C5D46F-F062-48FD-B1FF-F90220240840}" srcOrd="0" destOrd="2" presId="urn:microsoft.com/office/officeart/2005/8/layout/list1"/>
    <dgm:cxn modelId="{9E7CF7E8-5242-4885-828C-9ED9E3C9E162}" type="presOf" srcId="{FCD0E67C-EAD8-47BD-88F4-5105871BA0BD}" destId="{F4C5D46F-F062-48FD-B1FF-F90220240840}" srcOrd="0" destOrd="1" presId="urn:microsoft.com/office/officeart/2005/8/layout/list1"/>
    <dgm:cxn modelId="{4F974DEA-B524-42B6-9217-2A88E3FF434D}" type="presOf" srcId="{968E5FFA-D222-4967-B34C-9D1A9202B5C0}" destId="{6E2823B0-A884-491D-9AF3-A1C5D089C2F6}" srcOrd="0" destOrd="0" presId="urn:microsoft.com/office/officeart/2005/8/layout/list1"/>
    <dgm:cxn modelId="{A92607EF-41EE-4EE8-AE99-562E480B452D}" type="presOf" srcId="{241CB6F9-86FC-4428-BB93-B9FBF4A39F02}" destId="{290C39F0-E6AB-4DCB-B8A0-AD7F78D1EE8F}" srcOrd="0" destOrd="0" presId="urn:microsoft.com/office/officeart/2005/8/layout/list1"/>
    <dgm:cxn modelId="{4D831B62-4DA6-4ECF-BF47-B7C3C8AAE3DF}" type="presParOf" srcId="{6E2823B0-A884-491D-9AF3-A1C5D089C2F6}" destId="{366904BE-974C-4F23-9221-A779D1C02C24}" srcOrd="0" destOrd="0" presId="urn:microsoft.com/office/officeart/2005/8/layout/list1"/>
    <dgm:cxn modelId="{ADC4FB80-F852-4C6B-8091-A901112D864A}" type="presParOf" srcId="{366904BE-974C-4F23-9221-A779D1C02C24}" destId="{290C39F0-E6AB-4DCB-B8A0-AD7F78D1EE8F}" srcOrd="0" destOrd="0" presId="urn:microsoft.com/office/officeart/2005/8/layout/list1"/>
    <dgm:cxn modelId="{D1726C2D-B4A0-41D6-BE5A-B10EB8D385FA}" type="presParOf" srcId="{366904BE-974C-4F23-9221-A779D1C02C24}" destId="{95F69415-092E-4E84-B12C-7FCF84376B76}" srcOrd="1" destOrd="0" presId="urn:microsoft.com/office/officeart/2005/8/layout/list1"/>
    <dgm:cxn modelId="{C00993D4-A38C-4011-9A4B-703DF6C683E9}" type="presParOf" srcId="{6E2823B0-A884-491D-9AF3-A1C5D089C2F6}" destId="{B39E2A7C-2EC4-4505-854A-424AE79FFEE8}" srcOrd="1" destOrd="0" presId="urn:microsoft.com/office/officeart/2005/8/layout/list1"/>
    <dgm:cxn modelId="{A3C6AB43-618C-46E2-9012-CF5F05A49C66}" type="presParOf" srcId="{6E2823B0-A884-491D-9AF3-A1C5D089C2F6}" destId="{F4C5D46F-F062-48FD-B1FF-F9022024084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22281D-6559-41B4-99D2-0F26DF777B9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C60AF8D-C29F-410B-BF86-19C7D9E510C0}">
      <dgm:prSet/>
      <dgm:spPr/>
      <dgm:t>
        <a:bodyPr/>
        <a:lstStyle/>
        <a:p>
          <a:r>
            <a:rPr lang="en-US" b="0" i="0"/>
            <a:t>UW Holistic Review—Summary of Promising Practices</a:t>
          </a:r>
          <a:endParaRPr lang="en-US"/>
        </a:p>
      </dgm:t>
    </dgm:pt>
    <dgm:pt modelId="{E316B6B3-07EE-4322-AAC5-B709BAE3CB02}" type="parTrans" cxnId="{84E5AB42-0C6F-45B4-BE16-3163095EC2C5}">
      <dgm:prSet/>
      <dgm:spPr/>
      <dgm:t>
        <a:bodyPr/>
        <a:lstStyle/>
        <a:p>
          <a:endParaRPr lang="en-US"/>
        </a:p>
      </dgm:t>
    </dgm:pt>
    <dgm:pt modelId="{293EF5FD-1D57-4021-B72B-5398A8566799}" type="sibTrans" cxnId="{84E5AB42-0C6F-45B4-BE16-3163095EC2C5}">
      <dgm:prSet/>
      <dgm:spPr/>
      <dgm:t>
        <a:bodyPr/>
        <a:lstStyle/>
        <a:p>
          <a:endParaRPr lang="en-US"/>
        </a:p>
      </dgm:t>
    </dgm:pt>
    <dgm:pt modelId="{0C3E676C-483D-47D5-AB93-BC8A573D5648}">
      <dgm:prSet/>
      <dgm:spPr/>
      <dgm:t>
        <a:bodyPr/>
        <a:lstStyle/>
        <a:p>
          <a:r>
            <a:rPr lang="en-US" b="0" i="0"/>
            <a:t>UW Graduate School Holistic Admissions Review</a:t>
          </a:r>
          <a:endParaRPr lang="en-US"/>
        </a:p>
      </dgm:t>
    </dgm:pt>
    <dgm:pt modelId="{4406DA3A-0D57-4268-B25D-4EB8510A4AAB}" type="parTrans" cxnId="{9CFDD062-9697-4A75-89C0-03E445CE43EA}">
      <dgm:prSet/>
      <dgm:spPr/>
      <dgm:t>
        <a:bodyPr/>
        <a:lstStyle/>
        <a:p>
          <a:endParaRPr lang="en-US"/>
        </a:p>
      </dgm:t>
    </dgm:pt>
    <dgm:pt modelId="{DF6776C9-1ECB-4A5B-8C5C-D253CC29457B}" type="sibTrans" cxnId="{9CFDD062-9697-4A75-89C0-03E445CE43EA}">
      <dgm:prSet/>
      <dgm:spPr/>
      <dgm:t>
        <a:bodyPr/>
        <a:lstStyle/>
        <a:p>
          <a:endParaRPr lang="en-US"/>
        </a:p>
      </dgm:t>
    </dgm:pt>
    <dgm:pt modelId="{4B662C1C-5424-4792-9CEF-557417F72837}">
      <dgm:prSet/>
      <dgm:spPr/>
      <dgm:t>
        <a:bodyPr/>
        <a:lstStyle/>
        <a:p>
          <a:r>
            <a:rPr lang="en-US" i="0"/>
            <a:t>General information and salient literature for holistic admission standards</a:t>
          </a:r>
          <a:endParaRPr lang="en-US"/>
        </a:p>
      </dgm:t>
    </dgm:pt>
    <dgm:pt modelId="{88E6BE23-4AE6-4674-86A6-5AE4D5467F34}" type="parTrans" cxnId="{0F82D14F-B6A2-49E3-8F97-C1621D089E34}">
      <dgm:prSet/>
      <dgm:spPr/>
      <dgm:t>
        <a:bodyPr/>
        <a:lstStyle/>
        <a:p>
          <a:endParaRPr lang="en-US"/>
        </a:p>
      </dgm:t>
    </dgm:pt>
    <dgm:pt modelId="{A6F249B9-FED4-4908-A433-A01FD9831A3C}" type="sibTrans" cxnId="{0F82D14F-B6A2-49E3-8F97-C1621D089E34}">
      <dgm:prSet/>
      <dgm:spPr/>
      <dgm:t>
        <a:bodyPr/>
        <a:lstStyle/>
        <a:p>
          <a:endParaRPr lang="en-US"/>
        </a:p>
      </dgm:t>
    </dgm:pt>
    <dgm:pt modelId="{1A4EBE6E-A887-43E6-A45E-C247D4FC8832}">
      <dgm:prSet/>
      <dgm:spPr/>
      <dgm:t>
        <a:bodyPr/>
        <a:lstStyle/>
        <a:p>
          <a:r>
            <a:rPr lang="en-US"/>
            <a:t>PowerPoint presentations</a:t>
          </a:r>
        </a:p>
      </dgm:t>
    </dgm:pt>
    <dgm:pt modelId="{6219FE44-BCD5-40FC-B44C-1D393B53D9ED}" type="parTrans" cxnId="{F0779A7E-3867-4726-B2C4-7DC9793D7DAC}">
      <dgm:prSet/>
      <dgm:spPr/>
      <dgm:t>
        <a:bodyPr/>
        <a:lstStyle/>
        <a:p>
          <a:endParaRPr lang="en-US"/>
        </a:p>
      </dgm:t>
    </dgm:pt>
    <dgm:pt modelId="{8739EF5B-7615-4D02-BF11-60F8F8B8F469}" type="sibTrans" cxnId="{F0779A7E-3867-4726-B2C4-7DC9793D7DAC}">
      <dgm:prSet/>
      <dgm:spPr/>
      <dgm:t>
        <a:bodyPr/>
        <a:lstStyle/>
        <a:p>
          <a:endParaRPr lang="en-US"/>
        </a:p>
      </dgm:t>
    </dgm:pt>
    <dgm:pt modelId="{F67CA598-DEED-44EA-ABA7-FC2E756D5A05}">
      <dgm:prSet/>
      <dgm:spPr/>
      <dgm:t>
        <a:bodyPr/>
        <a:lstStyle/>
        <a:p>
          <a:r>
            <a:rPr lang="en-US" i="0"/>
            <a:t>Evaluations for holistic admissions</a:t>
          </a:r>
          <a:endParaRPr lang="en-US"/>
        </a:p>
      </dgm:t>
    </dgm:pt>
    <dgm:pt modelId="{51D77E8C-3D3B-4462-BF5E-C35515B1ED9B}" type="parTrans" cxnId="{265A7413-7728-4705-AA50-72F84B68A62D}">
      <dgm:prSet/>
      <dgm:spPr/>
      <dgm:t>
        <a:bodyPr/>
        <a:lstStyle/>
        <a:p>
          <a:endParaRPr lang="en-US"/>
        </a:p>
      </dgm:t>
    </dgm:pt>
    <dgm:pt modelId="{4F5E5B46-57EE-4CFC-B64A-D61D9C993AA9}" type="sibTrans" cxnId="{265A7413-7728-4705-AA50-72F84B68A62D}">
      <dgm:prSet/>
      <dgm:spPr/>
      <dgm:t>
        <a:bodyPr/>
        <a:lstStyle/>
        <a:p>
          <a:endParaRPr lang="en-US"/>
        </a:p>
      </dgm:t>
    </dgm:pt>
    <dgm:pt modelId="{82C6E938-DDFA-4EEF-A904-B1B8B227033A}" type="pres">
      <dgm:prSet presAssocID="{A922281D-6559-41B4-99D2-0F26DF777B95}" presName="root" presStyleCnt="0">
        <dgm:presLayoutVars>
          <dgm:dir/>
          <dgm:resizeHandles val="exact"/>
        </dgm:presLayoutVars>
      </dgm:prSet>
      <dgm:spPr/>
    </dgm:pt>
    <dgm:pt modelId="{F8B0AD54-AFB8-43E1-9323-2DBE6CAE67D9}" type="pres">
      <dgm:prSet presAssocID="{FC60AF8D-C29F-410B-BF86-19C7D9E510C0}" presName="compNode" presStyleCnt="0"/>
      <dgm:spPr/>
    </dgm:pt>
    <dgm:pt modelId="{6802A737-FD98-4B59-B338-473E8E5E570D}" type="pres">
      <dgm:prSet presAssocID="{FC60AF8D-C29F-410B-BF86-19C7D9E510C0}" presName="bgRect" presStyleLbl="bgShp" presStyleIdx="0" presStyleCnt="5"/>
      <dgm:spPr/>
    </dgm:pt>
    <dgm:pt modelId="{1ED4CCF0-C49B-49FC-AE60-064FED914A88}" type="pres">
      <dgm:prSet presAssocID="{FC60AF8D-C29F-410B-BF86-19C7D9E510C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nt"/>
        </a:ext>
      </dgm:extLst>
    </dgm:pt>
    <dgm:pt modelId="{C2BDCC4D-FE00-4F93-9F9F-1C3727E46C2E}" type="pres">
      <dgm:prSet presAssocID="{FC60AF8D-C29F-410B-BF86-19C7D9E510C0}" presName="spaceRect" presStyleCnt="0"/>
      <dgm:spPr/>
    </dgm:pt>
    <dgm:pt modelId="{152F727E-4E53-4C50-943C-0FAAE94DBBE6}" type="pres">
      <dgm:prSet presAssocID="{FC60AF8D-C29F-410B-BF86-19C7D9E510C0}" presName="parTx" presStyleLbl="revTx" presStyleIdx="0" presStyleCnt="5">
        <dgm:presLayoutVars>
          <dgm:chMax val="0"/>
          <dgm:chPref val="0"/>
        </dgm:presLayoutVars>
      </dgm:prSet>
      <dgm:spPr/>
    </dgm:pt>
    <dgm:pt modelId="{CB1F4C1D-A224-4FC6-82A7-276FBB8ED5A5}" type="pres">
      <dgm:prSet presAssocID="{293EF5FD-1D57-4021-B72B-5398A8566799}" presName="sibTrans" presStyleCnt="0"/>
      <dgm:spPr/>
    </dgm:pt>
    <dgm:pt modelId="{4FD4ADCD-4CFF-45AD-B7B9-C2A3B4E4E2A1}" type="pres">
      <dgm:prSet presAssocID="{0C3E676C-483D-47D5-AB93-BC8A573D5648}" presName="compNode" presStyleCnt="0"/>
      <dgm:spPr/>
    </dgm:pt>
    <dgm:pt modelId="{113E31DD-9D39-4FAF-8AEB-626B769E84F7}" type="pres">
      <dgm:prSet presAssocID="{0C3E676C-483D-47D5-AB93-BC8A573D5648}" presName="bgRect" presStyleLbl="bgShp" presStyleIdx="1" presStyleCnt="5"/>
      <dgm:spPr/>
    </dgm:pt>
    <dgm:pt modelId="{E47397D7-0C8B-4FC5-8D62-AF6C00BE91B1}" type="pres">
      <dgm:prSet presAssocID="{0C3E676C-483D-47D5-AB93-BC8A573D564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646B15DA-6941-4602-A151-18E90CD2DA4D}" type="pres">
      <dgm:prSet presAssocID="{0C3E676C-483D-47D5-AB93-BC8A573D5648}" presName="spaceRect" presStyleCnt="0"/>
      <dgm:spPr/>
    </dgm:pt>
    <dgm:pt modelId="{74184AB6-B8D1-42F0-BDD3-B22AF3E4025E}" type="pres">
      <dgm:prSet presAssocID="{0C3E676C-483D-47D5-AB93-BC8A573D5648}" presName="parTx" presStyleLbl="revTx" presStyleIdx="1" presStyleCnt="5">
        <dgm:presLayoutVars>
          <dgm:chMax val="0"/>
          <dgm:chPref val="0"/>
        </dgm:presLayoutVars>
      </dgm:prSet>
      <dgm:spPr/>
    </dgm:pt>
    <dgm:pt modelId="{EE029EB7-8BA1-4305-8FAD-FB3DCA5A4FC3}" type="pres">
      <dgm:prSet presAssocID="{DF6776C9-1ECB-4A5B-8C5C-D253CC29457B}" presName="sibTrans" presStyleCnt="0"/>
      <dgm:spPr/>
    </dgm:pt>
    <dgm:pt modelId="{7B217F6E-D3A3-463D-8525-AF4CF925B9F8}" type="pres">
      <dgm:prSet presAssocID="{4B662C1C-5424-4792-9CEF-557417F72837}" presName="compNode" presStyleCnt="0"/>
      <dgm:spPr/>
    </dgm:pt>
    <dgm:pt modelId="{175A076B-D29D-4483-9B13-7C2C0BE25E0D}" type="pres">
      <dgm:prSet presAssocID="{4B662C1C-5424-4792-9CEF-557417F72837}" presName="bgRect" presStyleLbl="bgShp" presStyleIdx="2" presStyleCnt="5"/>
      <dgm:spPr/>
    </dgm:pt>
    <dgm:pt modelId="{DF1FD5FA-1733-4B46-A408-C471020C3FF9}" type="pres">
      <dgm:prSet presAssocID="{4B662C1C-5424-4792-9CEF-557417F7283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8AE39ADA-C446-4797-9636-50BA54AF4EA7}" type="pres">
      <dgm:prSet presAssocID="{4B662C1C-5424-4792-9CEF-557417F72837}" presName="spaceRect" presStyleCnt="0"/>
      <dgm:spPr/>
    </dgm:pt>
    <dgm:pt modelId="{A7108F47-417E-4887-B92B-CB4AC172B042}" type="pres">
      <dgm:prSet presAssocID="{4B662C1C-5424-4792-9CEF-557417F72837}" presName="parTx" presStyleLbl="revTx" presStyleIdx="2" presStyleCnt="5">
        <dgm:presLayoutVars>
          <dgm:chMax val="0"/>
          <dgm:chPref val="0"/>
        </dgm:presLayoutVars>
      </dgm:prSet>
      <dgm:spPr/>
    </dgm:pt>
    <dgm:pt modelId="{29A19AA7-973C-4720-8C37-1F3D12F88057}" type="pres">
      <dgm:prSet presAssocID="{A6F249B9-FED4-4908-A433-A01FD9831A3C}" presName="sibTrans" presStyleCnt="0"/>
      <dgm:spPr/>
    </dgm:pt>
    <dgm:pt modelId="{2A478881-96FF-40EF-9CE6-442F75D33E96}" type="pres">
      <dgm:prSet presAssocID="{1A4EBE6E-A887-43E6-A45E-C247D4FC8832}" presName="compNode" presStyleCnt="0"/>
      <dgm:spPr/>
    </dgm:pt>
    <dgm:pt modelId="{EF72C9E8-7496-4AD7-8CE8-018960A8E5CF}" type="pres">
      <dgm:prSet presAssocID="{1A4EBE6E-A887-43E6-A45E-C247D4FC8832}" presName="bgRect" presStyleLbl="bgShp" presStyleIdx="3" presStyleCnt="5"/>
      <dgm:spPr/>
    </dgm:pt>
    <dgm:pt modelId="{BC1D7A1A-9118-4458-9534-BB31F5DD0E24}" type="pres">
      <dgm:prSet presAssocID="{1A4EBE6E-A887-43E6-A45E-C247D4FC883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bulb"/>
        </a:ext>
      </dgm:extLst>
    </dgm:pt>
    <dgm:pt modelId="{94F4ED5E-111C-4E6D-89FA-CD42909F1E70}" type="pres">
      <dgm:prSet presAssocID="{1A4EBE6E-A887-43E6-A45E-C247D4FC8832}" presName="spaceRect" presStyleCnt="0"/>
      <dgm:spPr/>
    </dgm:pt>
    <dgm:pt modelId="{E3BA0DA6-9E4B-4E40-9A12-05BB5F16C8E2}" type="pres">
      <dgm:prSet presAssocID="{1A4EBE6E-A887-43E6-A45E-C247D4FC8832}" presName="parTx" presStyleLbl="revTx" presStyleIdx="3" presStyleCnt="5">
        <dgm:presLayoutVars>
          <dgm:chMax val="0"/>
          <dgm:chPref val="0"/>
        </dgm:presLayoutVars>
      </dgm:prSet>
      <dgm:spPr/>
    </dgm:pt>
    <dgm:pt modelId="{8F68A2DC-C678-47A9-BB96-6A89CFD5910E}" type="pres">
      <dgm:prSet presAssocID="{8739EF5B-7615-4D02-BF11-60F8F8B8F469}" presName="sibTrans" presStyleCnt="0"/>
      <dgm:spPr/>
    </dgm:pt>
    <dgm:pt modelId="{491984E3-9571-42F5-8588-A3417106E4D8}" type="pres">
      <dgm:prSet presAssocID="{F67CA598-DEED-44EA-ABA7-FC2E756D5A05}" presName="compNode" presStyleCnt="0"/>
      <dgm:spPr/>
    </dgm:pt>
    <dgm:pt modelId="{587221DA-0E4F-4BCF-822C-787FB4BDA26F}" type="pres">
      <dgm:prSet presAssocID="{F67CA598-DEED-44EA-ABA7-FC2E756D5A05}" presName="bgRect" presStyleLbl="bgShp" presStyleIdx="4" presStyleCnt="5"/>
      <dgm:spPr/>
    </dgm:pt>
    <dgm:pt modelId="{58CDC21D-09A1-4680-A661-4386F0C6E093}" type="pres">
      <dgm:prSet presAssocID="{F67CA598-DEED-44EA-ABA7-FC2E756D5A0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A0BE14A4-2090-445A-82F6-FCDDD6B744C7}" type="pres">
      <dgm:prSet presAssocID="{F67CA598-DEED-44EA-ABA7-FC2E756D5A05}" presName="spaceRect" presStyleCnt="0"/>
      <dgm:spPr/>
    </dgm:pt>
    <dgm:pt modelId="{202902F8-6CDA-4635-9D95-02FB1442D873}" type="pres">
      <dgm:prSet presAssocID="{F67CA598-DEED-44EA-ABA7-FC2E756D5A05}" presName="parTx" presStyleLbl="revTx" presStyleIdx="4" presStyleCnt="5">
        <dgm:presLayoutVars>
          <dgm:chMax val="0"/>
          <dgm:chPref val="0"/>
        </dgm:presLayoutVars>
      </dgm:prSet>
      <dgm:spPr/>
    </dgm:pt>
  </dgm:ptLst>
  <dgm:cxnLst>
    <dgm:cxn modelId="{265A7413-7728-4705-AA50-72F84B68A62D}" srcId="{A922281D-6559-41B4-99D2-0F26DF777B95}" destId="{F67CA598-DEED-44EA-ABA7-FC2E756D5A05}" srcOrd="4" destOrd="0" parTransId="{51D77E8C-3D3B-4462-BF5E-C35515B1ED9B}" sibTransId="{4F5E5B46-57EE-4CFC-B64A-D61D9C993AA9}"/>
    <dgm:cxn modelId="{84E5AB42-0C6F-45B4-BE16-3163095EC2C5}" srcId="{A922281D-6559-41B4-99D2-0F26DF777B95}" destId="{FC60AF8D-C29F-410B-BF86-19C7D9E510C0}" srcOrd="0" destOrd="0" parTransId="{E316B6B3-07EE-4322-AAC5-B709BAE3CB02}" sibTransId="{293EF5FD-1D57-4021-B72B-5398A8566799}"/>
    <dgm:cxn modelId="{9CFDD062-9697-4A75-89C0-03E445CE43EA}" srcId="{A922281D-6559-41B4-99D2-0F26DF777B95}" destId="{0C3E676C-483D-47D5-AB93-BC8A573D5648}" srcOrd="1" destOrd="0" parTransId="{4406DA3A-0D57-4268-B25D-4EB8510A4AAB}" sibTransId="{DF6776C9-1ECB-4A5B-8C5C-D253CC29457B}"/>
    <dgm:cxn modelId="{D78EC269-8695-46F1-A2FC-091460FBF878}" type="presOf" srcId="{A922281D-6559-41B4-99D2-0F26DF777B95}" destId="{82C6E938-DDFA-4EEF-A904-B1B8B227033A}" srcOrd="0" destOrd="0" presId="urn:microsoft.com/office/officeart/2018/2/layout/IconVerticalSolidList"/>
    <dgm:cxn modelId="{0F82D14F-B6A2-49E3-8F97-C1621D089E34}" srcId="{A922281D-6559-41B4-99D2-0F26DF777B95}" destId="{4B662C1C-5424-4792-9CEF-557417F72837}" srcOrd="2" destOrd="0" parTransId="{88E6BE23-4AE6-4674-86A6-5AE4D5467F34}" sibTransId="{A6F249B9-FED4-4908-A433-A01FD9831A3C}"/>
    <dgm:cxn modelId="{22E4B858-7E92-4765-8F0C-7507F4102E83}" type="presOf" srcId="{1A4EBE6E-A887-43E6-A45E-C247D4FC8832}" destId="{E3BA0DA6-9E4B-4E40-9A12-05BB5F16C8E2}" srcOrd="0" destOrd="0" presId="urn:microsoft.com/office/officeart/2018/2/layout/IconVerticalSolidList"/>
    <dgm:cxn modelId="{6EC4267E-9B0B-4907-ADA2-9AB43BC8219D}" type="presOf" srcId="{F67CA598-DEED-44EA-ABA7-FC2E756D5A05}" destId="{202902F8-6CDA-4635-9D95-02FB1442D873}" srcOrd="0" destOrd="0" presId="urn:microsoft.com/office/officeart/2018/2/layout/IconVerticalSolidList"/>
    <dgm:cxn modelId="{F0779A7E-3867-4726-B2C4-7DC9793D7DAC}" srcId="{A922281D-6559-41B4-99D2-0F26DF777B95}" destId="{1A4EBE6E-A887-43E6-A45E-C247D4FC8832}" srcOrd="3" destOrd="0" parTransId="{6219FE44-BCD5-40FC-B44C-1D393B53D9ED}" sibTransId="{8739EF5B-7615-4D02-BF11-60F8F8B8F469}"/>
    <dgm:cxn modelId="{90BA2994-3C11-43A7-A295-A387011648DB}" type="presOf" srcId="{4B662C1C-5424-4792-9CEF-557417F72837}" destId="{A7108F47-417E-4887-B92B-CB4AC172B042}" srcOrd="0" destOrd="0" presId="urn:microsoft.com/office/officeart/2018/2/layout/IconVerticalSolidList"/>
    <dgm:cxn modelId="{AB274EAE-2151-4F82-948E-11B957D4592E}" type="presOf" srcId="{FC60AF8D-C29F-410B-BF86-19C7D9E510C0}" destId="{152F727E-4E53-4C50-943C-0FAAE94DBBE6}" srcOrd="0" destOrd="0" presId="urn:microsoft.com/office/officeart/2018/2/layout/IconVerticalSolidList"/>
    <dgm:cxn modelId="{FD9768C0-FD04-4830-AD6B-1C1DB7DB6A1C}" type="presOf" srcId="{0C3E676C-483D-47D5-AB93-BC8A573D5648}" destId="{74184AB6-B8D1-42F0-BDD3-B22AF3E4025E}" srcOrd="0" destOrd="0" presId="urn:microsoft.com/office/officeart/2018/2/layout/IconVerticalSolidList"/>
    <dgm:cxn modelId="{682C461E-6BB1-4446-A9B0-BD2F867731ED}" type="presParOf" srcId="{82C6E938-DDFA-4EEF-A904-B1B8B227033A}" destId="{F8B0AD54-AFB8-43E1-9323-2DBE6CAE67D9}" srcOrd="0" destOrd="0" presId="urn:microsoft.com/office/officeart/2018/2/layout/IconVerticalSolidList"/>
    <dgm:cxn modelId="{7E6C0D05-9FBF-4068-BB9B-940D53CF523B}" type="presParOf" srcId="{F8B0AD54-AFB8-43E1-9323-2DBE6CAE67D9}" destId="{6802A737-FD98-4B59-B338-473E8E5E570D}" srcOrd="0" destOrd="0" presId="urn:microsoft.com/office/officeart/2018/2/layout/IconVerticalSolidList"/>
    <dgm:cxn modelId="{7CADB9AA-B487-40D3-8BAD-688362F3202A}" type="presParOf" srcId="{F8B0AD54-AFB8-43E1-9323-2DBE6CAE67D9}" destId="{1ED4CCF0-C49B-49FC-AE60-064FED914A88}" srcOrd="1" destOrd="0" presId="urn:microsoft.com/office/officeart/2018/2/layout/IconVerticalSolidList"/>
    <dgm:cxn modelId="{3CF43132-0DE7-4D0E-AE45-F3C91BE65253}" type="presParOf" srcId="{F8B0AD54-AFB8-43E1-9323-2DBE6CAE67D9}" destId="{C2BDCC4D-FE00-4F93-9F9F-1C3727E46C2E}" srcOrd="2" destOrd="0" presId="urn:microsoft.com/office/officeart/2018/2/layout/IconVerticalSolidList"/>
    <dgm:cxn modelId="{D303EA42-8AB3-4107-BDF3-875F563B016F}" type="presParOf" srcId="{F8B0AD54-AFB8-43E1-9323-2DBE6CAE67D9}" destId="{152F727E-4E53-4C50-943C-0FAAE94DBBE6}" srcOrd="3" destOrd="0" presId="urn:microsoft.com/office/officeart/2018/2/layout/IconVerticalSolidList"/>
    <dgm:cxn modelId="{04982A9F-6F4D-4F20-97B1-7B7FBC6D7D35}" type="presParOf" srcId="{82C6E938-DDFA-4EEF-A904-B1B8B227033A}" destId="{CB1F4C1D-A224-4FC6-82A7-276FBB8ED5A5}" srcOrd="1" destOrd="0" presId="urn:microsoft.com/office/officeart/2018/2/layout/IconVerticalSolidList"/>
    <dgm:cxn modelId="{67F30A05-378A-472D-815D-68A665E6619F}" type="presParOf" srcId="{82C6E938-DDFA-4EEF-A904-B1B8B227033A}" destId="{4FD4ADCD-4CFF-45AD-B7B9-C2A3B4E4E2A1}" srcOrd="2" destOrd="0" presId="urn:microsoft.com/office/officeart/2018/2/layout/IconVerticalSolidList"/>
    <dgm:cxn modelId="{64E074F4-2356-4268-BA11-044B88EA91C8}" type="presParOf" srcId="{4FD4ADCD-4CFF-45AD-B7B9-C2A3B4E4E2A1}" destId="{113E31DD-9D39-4FAF-8AEB-626B769E84F7}" srcOrd="0" destOrd="0" presId="urn:microsoft.com/office/officeart/2018/2/layout/IconVerticalSolidList"/>
    <dgm:cxn modelId="{481974B2-E5BD-442A-88C3-6331B7C3A3E5}" type="presParOf" srcId="{4FD4ADCD-4CFF-45AD-B7B9-C2A3B4E4E2A1}" destId="{E47397D7-0C8B-4FC5-8D62-AF6C00BE91B1}" srcOrd="1" destOrd="0" presId="urn:microsoft.com/office/officeart/2018/2/layout/IconVerticalSolidList"/>
    <dgm:cxn modelId="{C91C2E43-E7D7-475B-B123-180748297559}" type="presParOf" srcId="{4FD4ADCD-4CFF-45AD-B7B9-C2A3B4E4E2A1}" destId="{646B15DA-6941-4602-A151-18E90CD2DA4D}" srcOrd="2" destOrd="0" presId="urn:microsoft.com/office/officeart/2018/2/layout/IconVerticalSolidList"/>
    <dgm:cxn modelId="{6F02BD5D-3218-4197-B0C0-3FC6F642EA40}" type="presParOf" srcId="{4FD4ADCD-4CFF-45AD-B7B9-C2A3B4E4E2A1}" destId="{74184AB6-B8D1-42F0-BDD3-B22AF3E4025E}" srcOrd="3" destOrd="0" presId="urn:microsoft.com/office/officeart/2018/2/layout/IconVerticalSolidList"/>
    <dgm:cxn modelId="{1668E0B9-E643-4747-B308-303AED81B2A3}" type="presParOf" srcId="{82C6E938-DDFA-4EEF-A904-B1B8B227033A}" destId="{EE029EB7-8BA1-4305-8FAD-FB3DCA5A4FC3}" srcOrd="3" destOrd="0" presId="urn:microsoft.com/office/officeart/2018/2/layout/IconVerticalSolidList"/>
    <dgm:cxn modelId="{00442EA4-8DA2-4A35-A963-996C39E88B20}" type="presParOf" srcId="{82C6E938-DDFA-4EEF-A904-B1B8B227033A}" destId="{7B217F6E-D3A3-463D-8525-AF4CF925B9F8}" srcOrd="4" destOrd="0" presId="urn:microsoft.com/office/officeart/2018/2/layout/IconVerticalSolidList"/>
    <dgm:cxn modelId="{951B51A9-16DA-4134-B82D-ED1D76F7F268}" type="presParOf" srcId="{7B217F6E-D3A3-463D-8525-AF4CF925B9F8}" destId="{175A076B-D29D-4483-9B13-7C2C0BE25E0D}" srcOrd="0" destOrd="0" presId="urn:microsoft.com/office/officeart/2018/2/layout/IconVerticalSolidList"/>
    <dgm:cxn modelId="{8C209242-209B-4726-8639-6BA8B1F8D79B}" type="presParOf" srcId="{7B217F6E-D3A3-463D-8525-AF4CF925B9F8}" destId="{DF1FD5FA-1733-4B46-A408-C471020C3FF9}" srcOrd="1" destOrd="0" presId="urn:microsoft.com/office/officeart/2018/2/layout/IconVerticalSolidList"/>
    <dgm:cxn modelId="{8A356AC8-602D-4A32-91EB-5606638F9954}" type="presParOf" srcId="{7B217F6E-D3A3-463D-8525-AF4CF925B9F8}" destId="{8AE39ADA-C446-4797-9636-50BA54AF4EA7}" srcOrd="2" destOrd="0" presId="urn:microsoft.com/office/officeart/2018/2/layout/IconVerticalSolidList"/>
    <dgm:cxn modelId="{131329A3-E043-42B2-A984-D7554ABF74F5}" type="presParOf" srcId="{7B217F6E-D3A3-463D-8525-AF4CF925B9F8}" destId="{A7108F47-417E-4887-B92B-CB4AC172B042}" srcOrd="3" destOrd="0" presId="urn:microsoft.com/office/officeart/2018/2/layout/IconVerticalSolidList"/>
    <dgm:cxn modelId="{DD993BDC-5385-469E-B31F-3536636FE8D4}" type="presParOf" srcId="{82C6E938-DDFA-4EEF-A904-B1B8B227033A}" destId="{29A19AA7-973C-4720-8C37-1F3D12F88057}" srcOrd="5" destOrd="0" presId="urn:microsoft.com/office/officeart/2018/2/layout/IconVerticalSolidList"/>
    <dgm:cxn modelId="{41D00DD5-C8ED-487D-B961-4774CDD6E3EA}" type="presParOf" srcId="{82C6E938-DDFA-4EEF-A904-B1B8B227033A}" destId="{2A478881-96FF-40EF-9CE6-442F75D33E96}" srcOrd="6" destOrd="0" presId="urn:microsoft.com/office/officeart/2018/2/layout/IconVerticalSolidList"/>
    <dgm:cxn modelId="{3F0C87F8-9D9A-4D32-AA8C-923A423750CE}" type="presParOf" srcId="{2A478881-96FF-40EF-9CE6-442F75D33E96}" destId="{EF72C9E8-7496-4AD7-8CE8-018960A8E5CF}" srcOrd="0" destOrd="0" presId="urn:microsoft.com/office/officeart/2018/2/layout/IconVerticalSolidList"/>
    <dgm:cxn modelId="{D656B08B-0561-4BB6-8FCC-627C5925F030}" type="presParOf" srcId="{2A478881-96FF-40EF-9CE6-442F75D33E96}" destId="{BC1D7A1A-9118-4458-9534-BB31F5DD0E24}" srcOrd="1" destOrd="0" presId="urn:microsoft.com/office/officeart/2018/2/layout/IconVerticalSolidList"/>
    <dgm:cxn modelId="{794DBC1F-9058-492B-8278-231E8208B74D}" type="presParOf" srcId="{2A478881-96FF-40EF-9CE6-442F75D33E96}" destId="{94F4ED5E-111C-4E6D-89FA-CD42909F1E70}" srcOrd="2" destOrd="0" presId="urn:microsoft.com/office/officeart/2018/2/layout/IconVerticalSolidList"/>
    <dgm:cxn modelId="{387EBB07-6BBA-4AB1-9B9D-5D3ABE9843D5}" type="presParOf" srcId="{2A478881-96FF-40EF-9CE6-442F75D33E96}" destId="{E3BA0DA6-9E4B-4E40-9A12-05BB5F16C8E2}" srcOrd="3" destOrd="0" presId="urn:microsoft.com/office/officeart/2018/2/layout/IconVerticalSolidList"/>
    <dgm:cxn modelId="{8212380B-5924-4357-BB24-CE1E8DD82335}" type="presParOf" srcId="{82C6E938-DDFA-4EEF-A904-B1B8B227033A}" destId="{8F68A2DC-C678-47A9-BB96-6A89CFD5910E}" srcOrd="7" destOrd="0" presId="urn:microsoft.com/office/officeart/2018/2/layout/IconVerticalSolidList"/>
    <dgm:cxn modelId="{17B1596E-265A-40F9-80D1-5AE519CE256D}" type="presParOf" srcId="{82C6E938-DDFA-4EEF-A904-B1B8B227033A}" destId="{491984E3-9571-42F5-8588-A3417106E4D8}" srcOrd="8" destOrd="0" presId="urn:microsoft.com/office/officeart/2018/2/layout/IconVerticalSolidList"/>
    <dgm:cxn modelId="{9AEB885B-9964-4010-83E1-1AAD10BDED90}" type="presParOf" srcId="{491984E3-9571-42F5-8588-A3417106E4D8}" destId="{587221DA-0E4F-4BCF-822C-787FB4BDA26F}" srcOrd="0" destOrd="0" presId="urn:microsoft.com/office/officeart/2018/2/layout/IconVerticalSolidList"/>
    <dgm:cxn modelId="{602B880A-1F03-40BC-8D6E-1D124437CC76}" type="presParOf" srcId="{491984E3-9571-42F5-8588-A3417106E4D8}" destId="{58CDC21D-09A1-4680-A661-4386F0C6E093}" srcOrd="1" destOrd="0" presId="urn:microsoft.com/office/officeart/2018/2/layout/IconVerticalSolidList"/>
    <dgm:cxn modelId="{FA5AD574-6378-45F9-B537-3F7428155AD9}" type="presParOf" srcId="{491984E3-9571-42F5-8588-A3417106E4D8}" destId="{A0BE14A4-2090-445A-82F6-FCDDD6B744C7}" srcOrd="2" destOrd="0" presId="urn:microsoft.com/office/officeart/2018/2/layout/IconVerticalSolidList"/>
    <dgm:cxn modelId="{BC4F0463-7D2D-4FA9-B468-17D83D556908}" type="presParOf" srcId="{491984E3-9571-42F5-8588-A3417106E4D8}" destId="{202902F8-6CDA-4635-9D95-02FB1442D87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43A965F-1F81-4C31-A9AF-BCCD984BC2F6}"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C4C1B45-EFB1-452D-BBD1-79F2703FE40A}">
      <dgm:prSet/>
      <dgm:spPr/>
      <dgm:t>
        <a:bodyPr/>
        <a:lstStyle/>
        <a:p>
          <a:pPr>
            <a:lnSpc>
              <a:spcPct val="100000"/>
            </a:lnSpc>
            <a:defRPr b="1"/>
          </a:pPr>
          <a:r>
            <a:rPr lang="en-US"/>
            <a:t>Produced by ETS</a:t>
          </a:r>
        </a:p>
      </dgm:t>
    </dgm:pt>
    <dgm:pt modelId="{183E8F60-EAD6-414F-8D0D-D1C14E9E5590}" type="parTrans" cxnId="{BA55A415-1A6F-4405-BB61-76C732A23C9E}">
      <dgm:prSet/>
      <dgm:spPr/>
      <dgm:t>
        <a:bodyPr/>
        <a:lstStyle/>
        <a:p>
          <a:endParaRPr lang="en-US"/>
        </a:p>
      </dgm:t>
    </dgm:pt>
    <dgm:pt modelId="{B8040BAC-D130-4E03-8803-2A8F646376AF}" type="sibTrans" cxnId="{BA55A415-1A6F-4405-BB61-76C732A23C9E}">
      <dgm:prSet/>
      <dgm:spPr/>
      <dgm:t>
        <a:bodyPr/>
        <a:lstStyle/>
        <a:p>
          <a:endParaRPr lang="en-US"/>
        </a:p>
      </dgm:t>
    </dgm:pt>
    <dgm:pt modelId="{A7E756BC-9536-463F-BF22-23D5237FDF7B}">
      <dgm:prSet/>
      <dgm:spPr/>
      <dgm:t>
        <a:bodyPr/>
        <a:lstStyle/>
        <a:p>
          <a:pPr>
            <a:lnSpc>
              <a:spcPct val="100000"/>
            </a:lnSpc>
            <a:defRPr b="1"/>
          </a:pPr>
          <a:r>
            <a:rPr lang="en-US"/>
            <a:t>Content in guide includes</a:t>
          </a:r>
        </a:p>
      </dgm:t>
    </dgm:pt>
    <dgm:pt modelId="{1ABF2E49-66DC-4170-9E02-187ADF8D5355}" type="parTrans" cxnId="{D3B333C6-2952-4983-83B9-128921224C4A}">
      <dgm:prSet/>
      <dgm:spPr/>
      <dgm:t>
        <a:bodyPr/>
        <a:lstStyle/>
        <a:p>
          <a:endParaRPr lang="en-US"/>
        </a:p>
      </dgm:t>
    </dgm:pt>
    <dgm:pt modelId="{0752CA3E-5EBA-4363-AF8A-CFC0A50F291C}" type="sibTrans" cxnId="{D3B333C6-2952-4983-83B9-128921224C4A}">
      <dgm:prSet/>
      <dgm:spPr/>
      <dgm:t>
        <a:bodyPr/>
        <a:lstStyle/>
        <a:p>
          <a:endParaRPr lang="en-US"/>
        </a:p>
      </dgm:t>
    </dgm:pt>
    <dgm:pt modelId="{018DEFEA-033A-49F6-924D-60DF531061E8}">
      <dgm:prSet/>
      <dgm:spPr/>
      <dgm:t>
        <a:bodyPr/>
        <a:lstStyle/>
        <a:p>
          <a:pPr>
            <a:lnSpc>
              <a:spcPct val="100000"/>
            </a:lnSpc>
          </a:pPr>
          <a:r>
            <a:rPr lang="en-US"/>
            <a:t>Preparing for the Admissions Process </a:t>
          </a:r>
        </a:p>
      </dgm:t>
    </dgm:pt>
    <dgm:pt modelId="{CEA83DFC-E4AE-4421-B804-8FAD8CBFDD57}" type="parTrans" cxnId="{0951F2D1-388A-4B7B-AA23-FEA51592EC51}">
      <dgm:prSet/>
      <dgm:spPr/>
      <dgm:t>
        <a:bodyPr/>
        <a:lstStyle/>
        <a:p>
          <a:endParaRPr lang="en-US"/>
        </a:p>
      </dgm:t>
    </dgm:pt>
    <dgm:pt modelId="{9052C830-368D-485A-B282-F437EE4E4271}" type="sibTrans" cxnId="{0951F2D1-388A-4B7B-AA23-FEA51592EC51}">
      <dgm:prSet/>
      <dgm:spPr/>
      <dgm:t>
        <a:bodyPr/>
        <a:lstStyle/>
        <a:p>
          <a:endParaRPr lang="en-US"/>
        </a:p>
      </dgm:t>
    </dgm:pt>
    <dgm:pt modelId="{8F3D81D2-042E-409F-B7C2-56DA7D91149F}">
      <dgm:prSet/>
      <dgm:spPr/>
      <dgm:t>
        <a:bodyPr/>
        <a:lstStyle/>
        <a:p>
          <a:pPr>
            <a:lnSpc>
              <a:spcPct val="100000"/>
            </a:lnSpc>
          </a:pPr>
          <a:r>
            <a:rPr lang="en-US"/>
            <a:t>Collecting Applicant Information </a:t>
          </a:r>
        </a:p>
      </dgm:t>
    </dgm:pt>
    <dgm:pt modelId="{5EE6AB7F-2B42-4E52-8479-11564653F4C7}" type="parTrans" cxnId="{9278C270-51DA-4400-956F-7EDF414761E3}">
      <dgm:prSet/>
      <dgm:spPr/>
      <dgm:t>
        <a:bodyPr/>
        <a:lstStyle/>
        <a:p>
          <a:endParaRPr lang="en-US"/>
        </a:p>
      </dgm:t>
    </dgm:pt>
    <dgm:pt modelId="{41875570-A6F8-4539-816D-AFE0018C6CC5}" type="sibTrans" cxnId="{9278C270-51DA-4400-956F-7EDF414761E3}">
      <dgm:prSet/>
      <dgm:spPr/>
      <dgm:t>
        <a:bodyPr/>
        <a:lstStyle/>
        <a:p>
          <a:endParaRPr lang="en-US"/>
        </a:p>
      </dgm:t>
    </dgm:pt>
    <dgm:pt modelId="{ABA45EE7-66AB-4DEE-AA01-D2467E7E9C05}">
      <dgm:prSet/>
      <dgm:spPr/>
      <dgm:t>
        <a:bodyPr/>
        <a:lstStyle/>
        <a:p>
          <a:pPr>
            <a:lnSpc>
              <a:spcPct val="100000"/>
            </a:lnSpc>
          </a:pPr>
          <a:r>
            <a:rPr lang="en-US"/>
            <a:t>Reviewing Applicant Files </a:t>
          </a:r>
        </a:p>
      </dgm:t>
    </dgm:pt>
    <dgm:pt modelId="{4B1807C4-1FF7-4992-8BBF-75F3EA3135D4}" type="parTrans" cxnId="{F2B657F6-BD40-463B-BA1F-FB90A1A3F489}">
      <dgm:prSet/>
      <dgm:spPr/>
      <dgm:t>
        <a:bodyPr/>
        <a:lstStyle/>
        <a:p>
          <a:endParaRPr lang="en-US"/>
        </a:p>
      </dgm:t>
    </dgm:pt>
    <dgm:pt modelId="{E85A85A2-6819-493B-9A16-BDD819E81F91}" type="sibTrans" cxnId="{F2B657F6-BD40-463B-BA1F-FB90A1A3F489}">
      <dgm:prSet/>
      <dgm:spPr/>
      <dgm:t>
        <a:bodyPr/>
        <a:lstStyle/>
        <a:p>
          <a:endParaRPr lang="en-US"/>
        </a:p>
      </dgm:t>
    </dgm:pt>
    <dgm:pt modelId="{12B88A41-4869-4046-9D8F-90E0CFE3CFE6}">
      <dgm:prSet/>
      <dgm:spPr/>
      <dgm:t>
        <a:bodyPr/>
        <a:lstStyle/>
        <a:p>
          <a:pPr>
            <a:lnSpc>
              <a:spcPct val="100000"/>
            </a:lnSpc>
          </a:pPr>
          <a:r>
            <a:rPr lang="en-US"/>
            <a:t>Selecting Applicants </a:t>
          </a:r>
        </a:p>
      </dgm:t>
    </dgm:pt>
    <dgm:pt modelId="{821C1FC6-D973-459D-A84C-BBD8FFDA7105}" type="parTrans" cxnId="{B06B5216-C693-44D1-B764-D44937D1201A}">
      <dgm:prSet/>
      <dgm:spPr/>
      <dgm:t>
        <a:bodyPr/>
        <a:lstStyle/>
        <a:p>
          <a:endParaRPr lang="en-US"/>
        </a:p>
      </dgm:t>
    </dgm:pt>
    <dgm:pt modelId="{0A3D5EAF-2765-4257-856A-731057F74E65}" type="sibTrans" cxnId="{B06B5216-C693-44D1-B764-D44937D1201A}">
      <dgm:prSet/>
      <dgm:spPr/>
      <dgm:t>
        <a:bodyPr/>
        <a:lstStyle/>
        <a:p>
          <a:endParaRPr lang="en-US"/>
        </a:p>
      </dgm:t>
    </dgm:pt>
    <dgm:pt modelId="{680B7318-0B70-4B1A-8478-B54C82D5ABC0}">
      <dgm:prSet/>
      <dgm:spPr/>
      <dgm:t>
        <a:bodyPr/>
        <a:lstStyle/>
        <a:p>
          <a:pPr>
            <a:lnSpc>
              <a:spcPct val="100000"/>
            </a:lnSpc>
          </a:pPr>
          <a:r>
            <a:rPr lang="en-US"/>
            <a:t>Evaluating the Admission Process</a:t>
          </a:r>
        </a:p>
      </dgm:t>
    </dgm:pt>
    <dgm:pt modelId="{BD5E5C1B-7861-426C-9808-2230DA12B8B5}" type="parTrans" cxnId="{9DF4B94C-E0CB-4624-A1C8-6A833F500BA1}">
      <dgm:prSet/>
      <dgm:spPr/>
      <dgm:t>
        <a:bodyPr/>
        <a:lstStyle/>
        <a:p>
          <a:endParaRPr lang="en-US"/>
        </a:p>
      </dgm:t>
    </dgm:pt>
    <dgm:pt modelId="{CEFBCFDD-F576-4DDA-A71B-0036FAF6B269}" type="sibTrans" cxnId="{9DF4B94C-E0CB-4624-A1C8-6A833F500BA1}">
      <dgm:prSet/>
      <dgm:spPr/>
      <dgm:t>
        <a:bodyPr/>
        <a:lstStyle/>
        <a:p>
          <a:endParaRPr lang="en-US"/>
        </a:p>
      </dgm:t>
    </dgm:pt>
    <dgm:pt modelId="{BDB29193-FA2C-4A2C-9CAE-B27DFE7A8A6B}" type="pres">
      <dgm:prSet presAssocID="{B43A965F-1F81-4C31-A9AF-BCCD984BC2F6}" presName="root" presStyleCnt="0">
        <dgm:presLayoutVars>
          <dgm:dir/>
          <dgm:resizeHandles val="exact"/>
        </dgm:presLayoutVars>
      </dgm:prSet>
      <dgm:spPr/>
    </dgm:pt>
    <dgm:pt modelId="{EA77CD41-8D30-464C-99EE-A3EFB4E60512}" type="pres">
      <dgm:prSet presAssocID="{EC4C1B45-EFB1-452D-BBD1-79F2703FE40A}" presName="compNode" presStyleCnt="0"/>
      <dgm:spPr/>
    </dgm:pt>
    <dgm:pt modelId="{62A66272-9AAC-44DB-AF0C-C7667CAEDDE1}" type="pres">
      <dgm:prSet presAssocID="{EC4C1B45-EFB1-452D-BBD1-79F2703FE40A}" presName="iconRect" presStyleLbl="node1" presStyleIdx="0" presStyleCnt="2" custLinFactNeighborX="36842" custLinFactNeighborY="440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bacus outline"/>
        </a:ext>
      </dgm:extLst>
    </dgm:pt>
    <dgm:pt modelId="{9FC23800-2B29-449E-9BBD-5A0CB328E6BF}" type="pres">
      <dgm:prSet presAssocID="{EC4C1B45-EFB1-452D-BBD1-79F2703FE40A}" presName="iconSpace" presStyleCnt="0"/>
      <dgm:spPr/>
    </dgm:pt>
    <dgm:pt modelId="{8869FB41-CECF-444C-8D29-2796E734CF42}" type="pres">
      <dgm:prSet presAssocID="{EC4C1B45-EFB1-452D-BBD1-79F2703FE40A}" presName="parTx" presStyleLbl="revTx" presStyleIdx="0" presStyleCnt="4">
        <dgm:presLayoutVars>
          <dgm:chMax val="0"/>
          <dgm:chPref val="0"/>
        </dgm:presLayoutVars>
      </dgm:prSet>
      <dgm:spPr/>
    </dgm:pt>
    <dgm:pt modelId="{66B495DC-5AA6-4FA6-AA36-C66EC97A1DB9}" type="pres">
      <dgm:prSet presAssocID="{EC4C1B45-EFB1-452D-BBD1-79F2703FE40A}" presName="txSpace" presStyleCnt="0"/>
      <dgm:spPr/>
    </dgm:pt>
    <dgm:pt modelId="{FF5CE664-8597-4700-AA75-BB0E7989AC4A}" type="pres">
      <dgm:prSet presAssocID="{EC4C1B45-EFB1-452D-BBD1-79F2703FE40A}" presName="desTx" presStyleLbl="revTx" presStyleIdx="1" presStyleCnt="4">
        <dgm:presLayoutVars/>
      </dgm:prSet>
      <dgm:spPr/>
    </dgm:pt>
    <dgm:pt modelId="{6BF59C91-FE3C-42D8-B745-C171C3F27394}" type="pres">
      <dgm:prSet presAssocID="{B8040BAC-D130-4E03-8803-2A8F646376AF}" presName="sibTrans" presStyleCnt="0"/>
      <dgm:spPr/>
    </dgm:pt>
    <dgm:pt modelId="{C4D58455-73EA-4397-B4A3-89A3B0AAE07D}" type="pres">
      <dgm:prSet presAssocID="{A7E756BC-9536-463F-BF22-23D5237FDF7B}" presName="compNode" presStyleCnt="0"/>
      <dgm:spPr/>
    </dgm:pt>
    <dgm:pt modelId="{56BA88D3-8303-42D1-899C-7E2392FF83A3}" type="pres">
      <dgm:prSet presAssocID="{A7E756BC-9536-463F-BF22-23D5237FDF7B}" presName="iconRect" presStyleLbl="node1" presStyleIdx="1" presStyleCnt="2" custLinFactNeighborX="66038"/>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osed book outline"/>
        </a:ext>
      </dgm:extLst>
    </dgm:pt>
    <dgm:pt modelId="{397BDEB5-5E24-439D-B57E-7B89ECAA0141}" type="pres">
      <dgm:prSet presAssocID="{A7E756BC-9536-463F-BF22-23D5237FDF7B}" presName="iconSpace" presStyleCnt="0"/>
      <dgm:spPr/>
    </dgm:pt>
    <dgm:pt modelId="{EF17876B-6D8A-4987-A323-394752D03B44}" type="pres">
      <dgm:prSet presAssocID="{A7E756BC-9536-463F-BF22-23D5237FDF7B}" presName="parTx" presStyleLbl="revTx" presStyleIdx="2" presStyleCnt="4">
        <dgm:presLayoutVars>
          <dgm:chMax val="0"/>
          <dgm:chPref val="0"/>
        </dgm:presLayoutVars>
      </dgm:prSet>
      <dgm:spPr/>
    </dgm:pt>
    <dgm:pt modelId="{96F3D28B-090B-4A30-A011-B813680E6978}" type="pres">
      <dgm:prSet presAssocID="{A7E756BC-9536-463F-BF22-23D5237FDF7B}" presName="txSpace" presStyleCnt="0"/>
      <dgm:spPr/>
    </dgm:pt>
    <dgm:pt modelId="{4A2C3143-AD83-48AF-BA0D-5C210A57296E}" type="pres">
      <dgm:prSet presAssocID="{A7E756BC-9536-463F-BF22-23D5237FDF7B}" presName="desTx" presStyleLbl="revTx" presStyleIdx="3" presStyleCnt="4">
        <dgm:presLayoutVars/>
      </dgm:prSet>
      <dgm:spPr/>
    </dgm:pt>
  </dgm:ptLst>
  <dgm:cxnLst>
    <dgm:cxn modelId="{101E7313-5E9B-4478-8F90-B0AFF41EEB72}" type="presOf" srcId="{A7E756BC-9536-463F-BF22-23D5237FDF7B}" destId="{EF17876B-6D8A-4987-A323-394752D03B44}" srcOrd="0" destOrd="0" presId="urn:microsoft.com/office/officeart/2018/2/layout/IconLabelDescriptionList"/>
    <dgm:cxn modelId="{BA55A415-1A6F-4405-BB61-76C732A23C9E}" srcId="{B43A965F-1F81-4C31-A9AF-BCCD984BC2F6}" destId="{EC4C1B45-EFB1-452D-BBD1-79F2703FE40A}" srcOrd="0" destOrd="0" parTransId="{183E8F60-EAD6-414F-8D0D-D1C14E9E5590}" sibTransId="{B8040BAC-D130-4E03-8803-2A8F646376AF}"/>
    <dgm:cxn modelId="{B06B5216-C693-44D1-B764-D44937D1201A}" srcId="{A7E756BC-9536-463F-BF22-23D5237FDF7B}" destId="{12B88A41-4869-4046-9D8F-90E0CFE3CFE6}" srcOrd="3" destOrd="0" parTransId="{821C1FC6-D973-459D-A84C-BBD8FFDA7105}" sibTransId="{0A3D5EAF-2765-4257-856A-731057F74E65}"/>
    <dgm:cxn modelId="{7E11AB2F-A538-4FC4-B6A5-FDD0812DE8A4}" type="presOf" srcId="{018DEFEA-033A-49F6-924D-60DF531061E8}" destId="{4A2C3143-AD83-48AF-BA0D-5C210A57296E}" srcOrd="0" destOrd="0" presId="urn:microsoft.com/office/officeart/2018/2/layout/IconLabelDescriptionList"/>
    <dgm:cxn modelId="{FF08B23D-9E61-4CA8-991B-27B3621CF5D5}" type="presOf" srcId="{12B88A41-4869-4046-9D8F-90E0CFE3CFE6}" destId="{4A2C3143-AD83-48AF-BA0D-5C210A57296E}" srcOrd="0" destOrd="3" presId="urn:microsoft.com/office/officeart/2018/2/layout/IconLabelDescriptionList"/>
    <dgm:cxn modelId="{9DF4B94C-E0CB-4624-A1C8-6A833F500BA1}" srcId="{A7E756BC-9536-463F-BF22-23D5237FDF7B}" destId="{680B7318-0B70-4B1A-8478-B54C82D5ABC0}" srcOrd="4" destOrd="0" parTransId="{BD5E5C1B-7861-426C-9808-2230DA12B8B5}" sibTransId="{CEFBCFDD-F576-4DDA-A71B-0036FAF6B269}"/>
    <dgm:cxn modelId="{9278C270-51DA-4400-956F-7EDF414761E3}" srcId="{A7E756BC-9536-463F-BF22-23D5237FDF7B}" destId="{8F3D81D2-042E-409F-B7C2-56DA7D91149F}" srcOrd="1" destOrd="0" parTransId="{5EE6AB7F-2B42-4E52-8479-11564653F4C7}" sibTransId="{41875570-A6F8-4539-816D-AFE0018C6CC5}"/>
    <dgm:cxn modelId="{4165F077-D5DF-4D8C-94CF-686CAE87E8C5}" type="presOf" srcId="{ABA45EE7-66AB-4DEE-AA01-D2467E7E9C05}" destId="{4A2C3143-AD83-48AF-BA0D-5C210A57296E}" srcOrd="0" destOrd="2" presId="urn:microsoft.com/office/officeart/2018/2/layout/IconLabelDescriptionList"/>
    <dgm:cxn modelId="{0B03FF81-1584-4D31-A58D-6E1D5CDA666C}" type="presOf" srcId="{B43A965F-1F81-4C31-A9AF-BCCD984BC2F6}" destId="{BDB29193-FA2C-4A2C-9CAE-B27DFE7A8A6B}" srcOrd="0" destOrd="0" presId="urn:microsoft.com/office/officeart/2018/2/layout/IconLabelDescriptionList"/>
    <dgm:cxn modelId="{F28A9683-D2A7-465A-B59A-68E33C273004}" type="presOf" srcId="{680B7318-0B70-4B1A-8478-B54C82D5ABC0}" destId="{4A2C3143-AD83-48AF-BA0D-5C210A57296E}" srcOrd="0" destOrd="4" presId="urn:microsoft.com/office/officeart/2018/2/layout/IconLabelDescriptionList"/>
    <dgm:cxn modelId="{D3B333C6-2952-4983-83B9-128921224C4A}" srcId="{B43A965F-1F81-4C31-A9AF-BCCD984BC2F6}" destId="{A7E756BC-9536-463F-BF22-23D5237FDF7B}" srcOrd="1" destOrd="0" parTransId="{1ABF2E49-66DC-4170-9E02-187ADF8D5355}" sibTransId="{0752CA3E-5EBA-4363-AF8A-CFC0A50F291C}"/>
    <dgm:cxn modelId="{E6F61DCD-D339-4BE4-9FA3-43129DF51E81}" type="presOf" srcId="{8F3D81D2-042E-409F-B7C2-56DA7D91149F}" destId="{4A2C3143-AD83-48AF-BA0D-5C210A57296E}" srcOrd="0" destOrd="1" presId="urn:microsoft.com/office/officeart/2018/2/layout/IconLabelDescriptionList"/>
    <dgm:cxn modelId="{0951F2D1-388A-4B7B-AA23-FEA51592EC51}" srcId="{A7E756BC-9536-463F-BF22-23D5237FDF7B}" destId="{018DEFEA-033A-49F6-924D-60DF531061E8}" srcOrd="0" destOrd="0" parTransId="{CEA83DFC-E4AE-4421-B804-8FAD8CBFDD57}" sibTransId="{9052C830-368D-485A-B282-F437EE4E4271}"/>
    <dgm:cxn modelId="{AD4F67DC-01FD-4F83-B96B-C38A55B08369}" type="presOf" srcId="{EC4C1B45-EFB1-452D-BBD1-79F2703FE40A}" destId="{8869FB41-CECF-444C-8D29-2796E734CF42}" srcOrd="0" destOrd="0" presId="urn:microsoft.com/office/officeart/2018/2/layout/IconLabelDescriptionList"/>
    <dgm:cxn modelId="{F2B657F6-BD40-463B-BA1F-FB90A1A3F489}" srcId="{A7E756BC-9536-463F-BF22-23D5237FDF7B}" destId="{ABA45EE7-66AB-4DEE-AA01-D2467E7E9C05}" srcOrd="2" destOrd="0" parTransId="{4B1807C4-1FF7-4992-8BBF-75F3EA3135D4}" sibTransId="{E85A85A2-6819-493B-9A16-BDD819E81F91}"/>
    <dgm:cxn modelId="{FF7B277D-4DEA-4E3F-BD70-687713C12AC5}" type="presParOf" srcId="{BDB29193-FA2C-4A2C-9CAE-B27DFE7A8A6B}" destId="{EA77CD41-8D30-464C-99EE-A3EFB4E60512}" srcOrd="0" destOrd="0" presId="urn:microsoft.com/office/officeart/2018/2/layout/IconLabelDescriptionList"/>
    <dgm:cxn modelId="{DB2F0B49-FDA5-4531-924D-27AF3889AE42}" type="presParOf" srcId="{EA77CD41-8D30-464C-99EE-A3EFB4E60512}" destId="{62A66272-9AAC-44DB-AF0C-C7667CAEDDE1}" srcOrd="0" destOrd="0" presId="urn:microsoft.com/office/officeart/2018/2/layout/IconLabelDescriptionList"/>
    <dgm:cxn modelId="{FCA37B23-BBFC-46DD-9469-60E820EAA8A6}" type="presParOf" srcId="{EA77CD41-8D30-464C-99EE-A3EFB4E60512}" destId="{9FC23800-2B29-449E-9BBD-5A0CB328E6BF}" srcOrd="1" destOrd="0" presId="urn:microsoft.com/office/officeart/2018/2/layout/IconLabelDescriptionList"/>
    <dgm:cxn modelId="{10C4BE62-3D31-4749-A817-3B2FC4C4EDCD}" type="presParOf" srcId="{EA77CD41-8D30-464C-99EE-A3EFB4E60512}" destId="{8869FB41-CECF-444C-8D29-2796E734CF42}" srcOrd="2" destOrd="0" presId="urn:microsoft.com/office/officeart/2018/2/layout/IconLabelDescriptionList"/>
    <dgm:cxn modelId="{7BBC2AD3-9BED-449C-A994-53BD5DE0DAE6}" type="presParOf" srcId="{EA77CD41-8D30-464C-99EE-A3EFB4E60512}" destId="{66B495DC-5AA6-4FA6-AA36-C66EC97A1DB9}" srcOrd="3" destOrd="0" presId="urn:microsoft.com/office/officeart/2018/2/layout/IconLabelDescriptionList"/>
    <dgm:cxn modelId="{943304A3-2A7C-4F4D-907D-93F554B58949}" type="presParOf" srcId="{EA77CD41-8D30-464C-99EE-A3EFB4E60512}" destId="{FF5CE664-8597-4700-AA75-BB0E7989AC4A}" srcOrd="4" destOrd="0" presId="urn:microsoft.com/office/officeart/2018/2/layout/IconLabelDescriptionList"/>
    <dgm:cxn modelId="{AC503C0D-9306-4BD1-8B38-976C5AE97604}" type="presParOf" srcId="{BDB29193-FA2C-4A2C-9CAE-B27DFE7A8A6B}" destId="{6BF59C91-FE3C-42D8-B745-C171C3F27394}" srcOrd="1" destOrd="0" presId="urn:microsoft.com/office/officeart/2018/2/layout/IconLabelDescriptionList"/>
    <dgm:cxn modelId="{8F8B32BD-2D61-45D3-A4FF-BFE6D6C6A226}" type="presParOf" srcId="{BDB29193-FA2C-4A2C-9CAE-B27DFE7A8A6B}" destId="{C4D58455-73EA-4397-B4A3-89A3B0AAE07D}" srcOrd="2" destOrd="0" presId="urn:microsoft.com/office/officeart/2018/2/layout/IconLabelDescriptionList"/>
    <dgm:cxn modelId="{6553020E-DD91-49D6-BC08-54989D36E019}" type="presParOf" srcId="{C4D58455-73EA-4397-B4A3-89A3B0AAE07D}" destId="{56BA88D3-8303-42D1-899C-7E2392FF83A3}" srcOrd="0" destOrd="0" presId="urn:microsoft.com/office/officeart/2018/2/layout/IconLabelDescriptionList"/>
    <dgm:cxn modelId="{3526B087-BA82-4CAA-98A1-618D75320A4D}" type="presParOf" srcId="{C4D58455-73EA-4397-B4A3-89A3B0AAE07D}" destId="{397BDEB5-5E24-439D-B57E-7B89ECAA0141}" srcOrd="1" destOrd="0" presId="urn:microsoft.com/office/officeart/2018/2/layout/IconLabelDescriptionList"/>
    <dgm:cxn modelId="{26CBCB2A-CD84-4B25-9A17-90680EF08BA4}" type="presParOf" srcId="{C4D58455-73EA-4397-B4A3-89A3B0AAE07D}" destId="{EF17876B-6D8A-4987-A323-394752D03B44}" srcOrd="2" destOrd="0" presId="urn:microsoft.com/office/officeart/2018/2/layout/IconLabelDescriptionList"/>
    <dgm:cxn modelId="{9BEE56AA-3441-4B37-B94B-B72BA0AE5581}" type="presParOf" srcId="{C4D58455-73EA-4397-B4A3-89A3B0AAE07D}" destId="{96F3D28B-090B-4A30-A011-B813680E6978}" srcOrd="3" destOrd="0" presId="urn:microsoft.com/office/officeart/2018/2/layout/IconLabelDescriptionList"/>
    <dgm:cxn modelId="{F5201795-FB89-4C71-BDA2-820386D1B7B0}" type="presParOf" srcId="{C4D58455-73EA-4397-B4A3-89A3B0AAE07D}" destId="{4A2C3143-AD83-48AF-BA0D-5C210A57296E}"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BC503C-BFDC-47CB-BE55-1882F1FBFF61}" type="doc">
      <dgm:prSet loTypeId="urn:microsoft.com/office/officeart/2016/7/layout/BasicTimeline" loCatId="process" qsTypeId="urn:microsoft.com/office/officeart/2005/8/quickstyle/simple1" qsCatId="simple" csTypeId="urn:microsoft.com/office/officeart/2005/8/colors/accent1_2" csCatId="accent1" phldr="1"/>
      <dgm:spPr/>
      <dgm:t>
        <a:bodyPr/>
        <a:lstStyle/>
        <a:p>
          <a:endParaRPr lang="en-US"/>
        </a:p>
      </dgm:t>
    </dgm:pt>
    <dgm:pt modelId="{B2BA36F1-EA45-48E5-995F-2F8AF8881A8F}">
      <dgm:prSet/>
      <dgm:spPr/>
      <dgm:t>
        <a:bodyPr/>
        <a:lstStyle/>
        <a:p>
          <a:pPr>
            <a:defRPr b="1"/>
          </a:pPr>
          <a:r>
            <a:rPr lang="en-US"/>
            <a:t>2016</a:t>
          </a:r>
        </a:p>
      </dgm:t>
    </dgm:pt>
    <dgm:pt modelId="{22DD05BD-3EC1-499B-AEC8-D315BF2F4812}" type="parTrans" cxnId="{A4242E47-3036-4C5F-8542-160CE04839DC}">
      <dgm:prSet/>
      <dgm:spPr/>
      <dgm:t>
        <a:bodyPr/>
        <a:lstStyle/>
        <a:p>
          <a:endParaRPr lang="en-US"/>
        </a:p>
      </dgm:t>
    </dgm:pt>
    <dgm:pt modelId="{F0EC030D-18FC-432B-A453-FD52E6DEEF7E}" type="sibTrans" cxnId="{A4242E47-3036-4C5F-8542-160CE04839DC}">
      <dgm:prSet/>
      <dgm:spPr/>
      <dgm:t>
        <a:bodyPr/>
        <a:lstStyle/>
        <a:p>
          <a:endParaRPr lang="en-US"/>
        </a:p>
      </dgm:t>
    </dgm:pt>
    <dgm:pt modelId="{B2B8D801-DACC-4162-8802-320A0F9A40FB}">
      <dgm:prSet custT="1"/>
      <dgm:spPr/>
      <dgm:t>
        <a:bodyPr/>
        <a:lstStyle/>
        <a:p>
          <a:r>
            <a:rPr lang="en-US" sz="1600"/>
            <a:t>Began advocating for Holistic Admissions Review</a:t>
          </a:r>
        </a:p>
      </dgm:t>
    </dgm:pt>
    <dgm:pt modelId="{439C18B0-6441-41AF-8E17-13A149B4F8EF}" type="parTrans" cxnId="{19B8BDCC-D529-4138-B3E3-D1B42AC3760F}">
      <dgm:prSet/>
      <dgm:spPr/>
      <dgm:t>
        <a:bodyPr/>
        <a:lstStyle/>
        <a:p>
          <a:endParaRPr lang="en-US"/>
        </a:p>
      </dgm:t>
    </dgm:pt>
    <dgm:pt modelId="{B51BF85A-5803-4AE3-B46D-F2FCDB3F3B13}" type="sibTrans" cxnId="{19B8BDCC-D529-4138-B3E3-D1B42AC3760F}">
      <dgm:prSet/>
      <dgm:spPr/>
      <dgm:t>
        <a:bodyPr/>
        <a:lstStyle/>
        <a:p>
          <a:endParaRPr lang="en-US"/>
        </a:p>
      </dgm:t>
    </dgm:pt>
    <dgm:pt modelId="{CC8DDB19-FBD6-4272-8E6F-BBBCCE920715}">
      <dgm:prSet/>
      <dgm:spPr/>
      <dgm:t>
        <a:bodyPr/>
        <a:lstStyle/>
        <a:p>
          <a:pPr>
            <a:defRPr b="1"/>
          </a:pPr>
          <a:r>
            <a:rPr lang="en-US"/>
            <a:t>2017</a:t>
          </a:r>
        </a:p>
      </dgm:t>
    </dgm:pt>
    <dgm:pt modelId="{2FC213FE-4208-4F89-A2CF-513CF36B1472}" type="parTrans" cxnId="{8A2481F0-F066-48CE-8311-D8C34D0BE315}">
      <dgm:prSet/>
      <dgm:spPr/>
      <dgm:t>
        <a:bodyPr/>
        <a:lstStyle/>
        <a:p>
          <a:endParaRPr lang="en-US"/>
        </a:p>
      </dgm:t>
    </dgm:pt>
    <dgm:pt modelId="{9A318C63-9F49-4A55-9022-BBD34D6E0243}" type="sibTrans" cxnId="{8A2481F0-F066-48CE-8311-D8C34D0BE315}">
      <dgm:prSet/>
      <dgm:spPr/>
      <dgm:t>
        <a:bodyPr/>
        <a:lstStyle/>
        <a:p>
          <a:endParaRPr lang="en-US"/>
        </a:p>
      </dgm:t>
    </dgm:pt>
    <dgm:pt modelId="{2C0DC7C1-85B4-48E5-830A-F5D41E3ADD6D}">
      <dgm:prSet custT="1"/>
      <dgm:spPr/>
      <dgm:t>
        <a:bodyPr/>
        <a:lstStyle/>
        <a:p>
          <a:r>
            <a:rPr lang="en-US" sz="1600"/>
            <a:t>Nursing Workforce Diversity funding opportunity was released which included a provision for nursing schools to implement holistic admissions practices. </a:t>
          </a:r>
        </a:p>
      </dgm:t>
    </dgm:pt>
    <dgm:pt modelId="{D562195B-6017-4755-96E4-87A0C8058D4D}" type="parTrans" cxnId="{1EA59CD3-EAFA-4DF7-9B80-80B33A272373}">
      <dgm:prSet/>
      <dgm:spPr/>
      <dgm:t>
        <a:bodyPr/>
        <a:lstStyle/>
        <a:p>
          <a:endParaRPr lang="en-US"/>
        </a:p>
      </dgm:t>
    </dgm:pt>
    <dgm:pt modelId="{566E3BA0-DBAE-4933-A913-1C8AE9E23448}" type="sibTrans" cxnId="{1EA59CD3-EAFA-4DF7-9B80-80B33A272373}">
      <dgm:prSet/>
      <dgm:spPr/>
      <dgm:t>
        <a:bodyPr/>
        <a:lstStyle/>
        <a:p>
          <a:endParaRPr lang="en-US"/>
        </a:p>
      </dgm:t>
    </dgm:pt>
    <dgm:pt modelId="{785E74D9-36F1-4A51-B8DC-7C43D010654E}">
      <dgm:prSet/>
      <dgm:spPr/>
      <dgm:t>
        <a:bodyPr/>
        <a:lstStyle/>
        <a:p>
          <a:pPr>
            <a:defRPr b="1"/>
          </a:pPr>
          <a:r>
            <a:rPr lang="en-US"/>
            <a:t>2018–2020</a:t>
          </a:r>
        </a:p>
      </dgm:t>
    </dgm:pt>
    <dgm:pt modelId="{B025C830-6D53-4848-B8B9-EE9D09A384E0}" type="parTrans" cxnId="{6615147C-357D-451C-AA3C-61B2EEC26EA2}">
      <dgm:prSet/>
      <dgm:spPr/>
      <dgm:t>
        <a:bodyPr/>
        <a:lstStyle/>
        <a:p>
          <a:endParaRPr lang="en-US"/>
        </a:p>
      </dgm:t>
    </dgm:pt>
    <dgm:pt modelId="{CEFB82C8-155E-44AF-B594-B3269991F678}" type="sibTrans" cxnId="{6615147C-357D-451C-AA3C-61B2EEC26EA2}">
      <dgm:prSet/>
      <dgm:spPr/>
      <dgm:t>
        <a:bodyPr/>
        <a:lstStyle/>
        <a:p>
          <a:endParaRPr lang="en-US"/>
        </a:p>
      </dgm:t>
    </dgm:pt>
    <dgm:pt modelId="{098EBAFB-3350-46D3-A31A-6D02CD0FE9B9}">
      <dgm:prSet custT="1"/>
      <dgm:spPr/>
      <dgm:t>
        <a:bodyPr/>
        <a:lstStyle/>
        <a:p>
          <a:r>
            <a:rPr lang="en-US" sz="1600"/>
            <a:t>Holistic Admissions Review workshops</a:t>
          </a:r>
        </a:p>
      </dgm:t>
    </dgm:pt>
    <dgm:pt modelId="{CC160E11-A5CA-44EC-99EE-3217325B167B}" type="parTrans" cxnId="{7A6EF1BF-59A2-4852-8F16-9DE2A97CB203}">
      <dgm:prSet/>
      <dgm:spPr/>
      <dgm:t>
        <a:bodyPr/>
        <a:lstStyle/>
        <a:p>
          <a:endParaRPr lang="en-US"/>
        </a:p>
      </dgm:t>
    </dgm:pt>
    <dgm:pt modelId="{ABBF29CE-5649-4483-9A95-9161D7C9506E}" type="sibTrans" cxnId="{7A6EF1BF-59A2-4852-8F16-9DE2A97CB203}">
      <dgm:prSet/>
      <dgm:spPr/>
      <dgm:t>
        <a:bodyPr/>
        <a:lstStyle/>
        <a:p>
          <a:endParaRPr lang="en-US"/>
        </a:p>
      </dgm:t>
    </dgm:pt>
    <dgm:pt modelId="{FB814F8A-1EB8-44F4-8DC8-E3139EC37483}" type="pres">
      <dgm:prSet presAssocID="{94BC503C-BFDC-47CB-BE55-1882F1FBFF61}" presName="root" presStyleCnt="0">
        <dgm:presLayoutVars>
          <dgm:chMax/>
          <dgm:chPref/>
          <dgm:animLvl val="lvl"/>
        </dgm:presLayoutVars>
      </dgm:prSet>
      <dgm:spPr/>
    </dgm:pt>
    <dgm:pt modelId="{A6D17A82-14EB-4BD1-A1F0-83561B55BF95}" type="pres">
      <dgm:prSet presAssocID="{94BC503C-BFDC-47CB-BE55-1882F1FBFF61}" presName="divider" presStyleLbl="fgAccFollowNode1" presStyleIdx="0" presStyleCnt="1"/>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gm:spPr>
    </dgm:pt>
    <dgm:pt modelId="{96367B15-8DA4-4E75-B53F-3C7070E7257C}" type="pres">
      <dgm:prSet presAssocID="{94BC503C-BFDC-47CB-BE55-1882F1FBFF61}" presName="nodes" presStyleCnt="0">
        <dgm:presLayoutVars>
          <dgm:chMax/>
          <dgm:chPref/>
          <dgm:animLvl val="lvl"/>
        </dgm:presLayoutVars>
      </dgm:prSet>
      <dgm:spPr/>
    </dgm:pt>
    <dgm:pt modelId="{379E62FE-EA4C-4843-A5F7-FE7186440953}" type="pres">
      <dgm:prSet presAssocID="{B2BA36F1-EA45-48E5-995F-2F8AF8881A8F}" presName="composite" presStyleCnt="0"/>
      <dgm:spPr/>
    </dgm:pt>
    <dgm:pt modelId="{5ECDCEF0-4CFC-40B5-AA6F-4466658E4943}" type="pres">
      <dgm:prSet presAssocID="{B2BA36F1-EA45-48E5-995F-2F8AF8881A8F}" presName="L1TextContainer" presStyleLbl="revTx" presStyleIdx="0" presStyleCnt="3">
        <dgm:presLayoutVars>
          <dgm:chMax val="1"/>
          <dgm:chPref val="1"/>
          <dgm:bulletEnabled val="1"/>
        </dgm:presLayoutVars>
      </dgm:prSet>
      <dgm:spPr/>
    </dgm:pt>
    <dgm:pt modelId="{B1ADBB1C-2D5D-4A92-8D79-F2BA256E2460}" type="pres">
      <dgm:prSet presAssocID="{B2BA36F1-EA45-48E5-995F-2F8AF8881A8F}" presName="L2TextContainerWrapper" presStyleCnt="0">
        <dgm:presLayoutVars>
          <dgm:chMax val="0"/>
          <dgm:chPref val="0"/>
          <dgm:bulletEnabled val="1"/>
        </dgm:presLayoutVars>
      </dgm:prSet>
      <dgm:spPr/>
    </dgm:pt>
    <dgm:pt modelId="{1E073DE1-3D4B-427A-AE50-95FBB1344C5C}" type="pres">
      <dgm:prSet presAssocID="{B2BA36F1-EA45-48E5-995F-2F8AF8881A8F}" presName="L2TextContainer" presStyleLbl="bgAcc1" presStyleIdx="0" presStyleCnt="3"/>
      <dgm:spPr/>
    </dgm:pt>
    <dgm:pt modelId="{51079F5A-670C-49EE-9074-060FC5060D70}" type="pres">
      <dgm:prSet presAssocID="{B2BA36F1-EA45-48E5-995F-2F8AF8881A8F}" presName="FlexibleEmptyPlaceHolder" presStyleCnt="0"/>
      <dgm:spPr/>
    </dgm:pt>
    <dgm:pt modelId="{885A7D43-207C-41EB-ADFD-3DEC6BF812C7}" type="pres">
      <dgm:prSet presAssocID="{B2BA36F1-EA45-48E5-995F-2F8AF8881A8F}" presName="ConnectLine" presStyleLbl="sibTrans1D1" presStyleIdx="0" presStyleCnt="3"/>
      <dgm:spPr>
        <a:noFill/>
        <a:ln w="6350" cap="flat" cmpd="sng" algn="ctr">
          <a:solidFill>
            <a:schemeClr val="accent1">
              <a:hueOff val="0"/>
              <a:satOff val="0"/>
              <a:lumOff val="0"/>
              <a:alphaOff val="0"/>
            </a:schemeClr>
          </a:solidFill>
          <a:prstDash val="dash"/>
          <a:miter lim="800000"/>
        </a:ln>
        <a:effectLst/>
      </dgm:spPr>
    </dgm:pt>
    <dgm:pt modelId="{A78960B8-060B-4F26-B00E-0DBE8365F99E}" type="pres">
      <dgm:prSet presAssocID="{B2BA36F1-EA45-48E5-995F-2F8AF8881A8F}" presName="ConnectorPoint" presStyleLbl="alignNode1" presStyleIdx="0" presStyleCnt="3"/>
      <dgm:spPr/>
    </dgm:pt>
    <dgm:pt modelId="{8BDA0956-0DAD-4DB5-813E-380B8B18EB70}" type="pres">
      <dgm:prSet presAssocID="{B2BA36F1-EA45-48E5-995F-2F8AF8881A8F}" presName="EmptyPlaceHolder" presStyleCnt="0"/>
      <dgm:spPr/>
    </dgm:pt>
    <dgm:pt modelId="{788EB4E5-130D-4531-9318-ADF821DB2FDB}" type="pres">
      <dgm:prSet presAssocID="{F0EC030D-18FC-432B-A453-FD52E6DEEF7E}" presName="spaceBetweenRectangles" presStyleCnt="0"/>
      <dgm:spPr/>
    </dgm:pt>
    <dgm:pt modelId="{48B1008F-721E-43C7-8CF0-C52C5E730492}" type="pres">
      <dgm:prSet presAssocID="{CC8DDB19-FBD6-4272-8E6F-BBBCCE920715}" presName="composite" presStyleCnt="0"/>
      <dgm:spPr/>
    </dgm:pt>
    <dgm:pt modelId="{FC8E20F6-1410-42CE-97AC-F912DA2DD8AA}" type="pres">
      <dgm:prSet presAssocID="{CC8DDB19-FBD6-4272-8E6F-BBBCCE920715}" presName="L1TextContainer" presStyleLbl="revTx" presStyleIdx="1" presStyleCnt="3">
        <dgm:presLayoutVars>
          <dgm:chMax val="1"/>
          <dgm:chPref val="1"/>
          <dgm:bulletEnabled val="1"/>
        </dgm:presLayoutVars>
      </dgm:prSet>
      <dgm:spPr/>
    </dgm:pt>
    <dgm:pt modelId="{0549A700-92EA-446E-8AEC-0E4200AF65D2}" type="pres">
      <dgm:prSet presAssocID="{CC8DDB19-FBD6-4272-8E6F-BBBCCE920715}" presName="L2TextContainerWrapper" presStyleCnt="0">
        <dgm:presLayoutVars>
          <dgm:chMax val="0"/>
          <dgm:chPref val="0"/>
          <dgm:bulletEnabled val="1"/>
        </dgm:presLayoutVars>
      </dgm:prSet>
      <dgm:spPr/>
    </dgm:pt>
    <dgm:pt modelId="{955F9A12-633E-4E30-AAE9-E77356505258}" type="pres">
      <dgm:prSet presAssocID="{CC8DDB19-FBD6-4272-8E6F-BBBCCE920715}" presName="L2TextContainer" presStyleLbl="bgAcc1" presStyleIdx="1" presStyleCnt="3"/>
      <dgm:spPr/>
    </dgm:pt>
    <dgm:pt modelId="{787210D8-7471-4C6B-887A-986D7D6FA733}" type="pres">
      <dgm:prSet presAssocID="{CC8DDB19-FBD6-4272-8E6F-BBBCCE920715}" presName="FlexibleEmptyPlaceHolder" presStyleCnt="0"/>
      <dgm:spPr/>
    </dgm:pt>
    <dgm:pt modelId="{972A02DF-30F8-4728-9E9B-AC907390978C}" type="pres">
      <dgm:prSet presAssocID="{CC8DDB19-FBD6-4272-8E6F-BBBCCE920715}" presName="ConnectLine" presStyleLbl="sibTrans1D1" presStyleIdx="1" presStyleCnt="3"/>
      <dgm:spPr>
        <a:noFill/>
        <a:ln w="6350" cap="flat" cmpd="sng" algn="ctr">
          <a:solidFill>
            <a:schemeClr val="accent1">
              <a:hueOff val="0"/>
              <a:satOff val="0"/>
              <a:lumOff val="0"/>
              <a:alphaOff val="0"/>
            </a:schemeClr>
          </a:solidFill>
          <a:prstDash val="dash"/>
          <a:miter lim="800000"/>
        </a:ln>
        <a:effectLst/>
      </dgm:spPr>
    </dgm:pt>
    <dgm:pt modelId="{EFB88A5D-2A1D-4C23-AE5D-C1455CF8D904}" type="pres">
      <dgm:prSet presAssocID="{CC8DDB19-FBD6-4272-8E6F-BBBCCE920715}" presName="ConnectorPoint" presStyleLbl="alignNode1" presStyleIdx="1" presStyleCnt="3"/>
      <dgm:spPr/>
    </dgm:pt>
    <dgm:pt modelId="{0A4CB5FE-D2F1-452A-9038-BD10A655DB57}" type="pres">
      <dgm:prSet presAssocID="{CC8DDB19-FBD6-4272-8E6F-BBBCCE920715}" presName="EmptyPlaceHolder" presStyleCnt="0"/>
      <dgm:spPr/>
    </dgm:pt>
    <dgm:pt modelId="{3BDB69D8-7B38-4E9F-804D-50544B973E60}" type="pres">
      <dgm:prSet presAssocID="{9A318C63-9F49-4A55-9022-BBD34D6E0243}" presName="spaceBetweenRectangles" presStyleCnt="0"/>
      <dgm:spPr/>
    </dgm:pt>
    <dgm:pt modelId="{E988FF7B-9811-4583-9166-A75BEC2158D5}" type="pres">
      <dgm:prSet presAssocID="{785E74D9-36F1-4A51-B8DC-7C43D010654E}" presName="composite" presStyleCnt="0"/>
      <dgm:spPr/>
    </dgm:pt>
    <dgm:pt modelId="{08A36D2C-0E5A-4B6B-AED7-163A7D656B99}" type="pres">
      <dgm:prSet presAssocID="{785E74D9-36F1-4A51-B8DC-7C43D010654E}" presName="L1TextContainer" presStyleLbl="revTx" presStyleIdx="2" presStyleCnt="3">
        <dgm:presLayoutVars>
          <dgm:chMax val="1"/>
          <dgm:chPref val="1"/>
          <dgm:bulletEnabled val="1"/>
        </dgm:presLayoutVars>
      </dgm:prSet>
      <dgm:spPr/>
    </dgm:pt>
    <dgm:pt modelId="{01A398EF-0361-482D-8780-3E87DA0FB132}" type="pres">
      <dgm:prSet presAssocID="{785E74D9-36F1-4A51-B8DC-7C43D010654E}" presName="L2TextContainerWrapper" presStyleCnt="0">
        <dgm:presLayoutVars>
          <dgm:chMax val="0"/>
          <dgm:chPref val="0"/>
          <dgm:bulletEnabled val="1"/>
        </dgm:presLayoutVars>
      </dgm:prSet>
      <dgm:spPr/>
    </dgm:pt>
    <dgm:pt modelId="{BB50C222-BFA1-42EE-9F4E-E7AB416B464F}" type="pres">
      <dgm:prSet presAssocID="{785E74D9-36F1-4A51-B8DC-7C43D010654E}" presName="L2TextContainer" presStyleLbl="bgAcc1" presStyleIdx="2" presStyleCnt="3"/>
      <dgm:spPr/>
    </dgm:pt>
    <dgm:pt modelId="{E7DEF495-F15E-4F92-9922-223EC2A4682A}" type="pres">
      <dgm:prSet presAssocID="{785E74D9-36F1-4A51-B8DC-7C43D010654E}" presName="FlexibleEmptyPlaceHolder" presStyleCnt="0"/>
      <dgm:spPr/>
    </dgm:pt>
    <dgm:pt modelId="{1D8710CC-2A61-4135-943F-214458A5F670}" type="pres">
      <dgm:prSet presAssocID="{785E74D9-36F1-4A51-B8DC-7C43D010654E}" presName="ConnectLine" presStyleLbl="sibTrans1D1" presStyleIdx="2" presStyleCnt="3"/>
      <dgm:spPr>
        <a:noFill/>
        <a:ln w="6350" cap="flat" cmpd="sng" algn="ctr">
          <a:solidFill>
            <a:schemeClr val="accent1">
              <a:hueOff val="0"/>
              <a:satOff val="0"/>
              <a:lumOff val="0"/>
              <a:alphaOff val="0"/>
            </a:schemeClr>
          </a:solidFill>
          <a:prstDash val="dash"/>
          <a:miter lim="800000"/>
        </a:ln>
        <a:effectLst/>
      </dgm:spPr>
    </dgm:pt>
    <dgm:pt modelId="{81663733-4374-464D-A2F7-8C3F72477D63}" type="pres">
      <dgm:prSet presAssocID="{785E74D9-36F1-4A51-B8DC-7C43D010654E}" presName="ConnectorPoint" presStyleLbl="alignNode1" presStyleIdx="2" presStyleCnt="3"/>
      <dgm:spPr/>
    </dgm:pt>
    <dgm:pt modelId="{B1FC19F9-5AE1-4B07-9E85-C9ED89A569F8}" type="pres">
      <dgm:prSet presAssocID="{785E74D9-36F1-4A51-B8DC-7C43D010654E}" presName="EmptyPlaceHolder" presStyleCnt="0"/>
      <dgm:spPr/>
    </dgm:pt>
  </dgm:ptLst>
  <dgm:cxnLst>
    <dgm:cxn modelId="{94FB6402-09FF-4A86-9D92-5867CAE5D102}" type="presOf" srcId="{098EBAFB-3350-46D3-A31A-6D02CD0FE9B9}" destId="{BB50C222-BFA1-42EE-9F4E-E7AB416B464F}" srcOrd="0" destOrd="0" presId="urn:microsoft.com/office/officeart/2016/7/layout/BasicTimeline"/>
    <dgm:cxn modelId="{B6289834-623A-4E9B-B07A-82B11CCC6553}" type="presOf" srcId="{B2B8D801-DACC-4162-8802-320A0F9A40FB}" destId="{1E073DE1-3D4B-427A-AE50-95FBB1344C5C}" srcOrd="0" destOrd="0" presId="urn:microsoft.com/office/officeart/2016/7/layout/BasicTimeline"/>
    <dgm:cxn modelId="{9CFCFE3A-E73C-410C-B747-2891B0B116A2}" type="presOf" srcId="{B2BA36F1-EA45-48E5-995F-2F8AF8881A8F}" destId="{5ECDCEF0-4CFC-40B5-AA6F-4466658E4943}" srcOrd="0" destOrd="0" presId="urn:microsoft.com/office/officeart/2016/7/layout/BasicTimeline"/>
    <dgm:cxn modelId="{A4242E47-3036-4C5F-8542-160CE04839DC}" srcId="{94BC503C-BFDC-47CB-BE55-1882F1FBFF61}" destId="{B2BA36F1-EA45-48E5-995F-2F8AF8881A8F}" srcOrd="0" destOrd="0" parTransId="{22DD05BD-3EC1-499B-AEC8-D315BF2F4812}" sibTransId="{F0EC030D-18FC-432B-A453-FD52E6DEEF7E}"/>
    <dgm:cxn modelId="{F6E7F869-C984-4540-8453-108F2A9667A4}" type="presOf" srcId="{2C0DC7C1-85B4-48E5-830A-F5D41E3ADD6D}" destId="{955F9A12-633E-4E30-AAE9-E77356505258}" srcOrd="0" destOrd="0" presId="urn:microsoft.com/office/officeart/2016/7/layout/BasicTimeline"/>
    <dgm:cxn modelId="{6615147C-357D-451C-AA3C-61B2EEC26EA2}" srcId="{94BC503C-BFDC-47CB-BE55-1882F1FBFF61}" destId="{785E74D9-36F1-4A51-B8DC-7C43D010654E}" srcOrd="2" destOrd="0" parTransId="{B025C830-6D53-4848-B8B9-EE9D09A384E0}" sibTransId="{CEFB82C8-155E-44AF-B594-B3269991F678}"/>
    <dgm:cxn modelId="{76DFB486-6FB1-493D-AE66-2A4DE3D4CD7C}" type="presOf" srcId="{CC8DDB19-FBD6-4272-8E6F-BBBCCE920715}" destId="{FC8E20F6-1410-42CE-97AC-F912DA2DD8AA}" srcOrd="0" destOrd="0" presId="urn:microsoft.com/office/officeart/2016/7/layout/BasicTimeline"/>
    <dgm:cxn modelId="{1712FD94-9BB3-4F28-B03F-683974149575}" type="presOf" srcId="{94BC503C-BFDC-47CB-BE55-1882F1FBFF61}" destId="{FB814F8A-1EB8-44F4-8DC8-E3139EC37483}" srcOrd="0" destOrd="0" presId="urn:microsoft.com/office/officeart/2016/7/layout/BasicTimeline"/>
    <dgm:cxn modelId="{7A6EF1BF-59A2-4852-8F16-9DE2A97CB203}" srcId="{785E74D9-36F1-4A51-B8DC-7C43D010654E}" destId="{098EBAFB-3350-46D3-A31A-6D02CD0FE9B9}" srcOrd="0" destOrd="0" parTransId="{CC160E11-A5CA-44EC-99EE-3217325B167B}" sibTransId="{ABBF29CE-5649-4483-9A95-9161D7C9506E}"/>
    <dgm:cxn modelId="{19B8BDCC-D529-4138-B3E3-D1B42AC3760F}" srcId="{B2BA36F1-EA45-48E5-995F-2F8AF8881A8F}" destId="{B2B8D801-DACC-4162-8802-320A0F9A40FB}" srcOrd="0" destOrd="0" parTransId="{439C18B0-6441-41AF-8E17-13A149B4F8EF}" sibTransId="{B51BF85A-5803-4AE3-B46D-F2FCDB3F3B13}"/>
    <dgm:cxn modelId="{1EA59CD3-EAFA-4DF7-9B80-80B33A272373}" srcId="{CC8DDB19-FBD6-4272-8E6F-BBBCCE920715}" destId="{2C0DC7C1-85B4-48E5-830A-F5D41E3ADD6D}" srcOrd="0" destOrd="0" parTransId="{D562195B-6017-4755-96E4-87A0C8058D4D}" sibTransId="{566E3BA0-DBAE-4933-A913-1C8AE9E23448}"/>
    <dgm:cxn modelId="{957273DC-4783-4896-A0F4-B6249D52396A}" type="presOf" srcId="{785E74D9-36F1-4A51-B8DC-7C43D010654E}" destId="{08A36D2C-0E5A-4B6B-AED7-163A7D656B99}" srcOrd="0" destOrd="0" presId="urn:microsoft.com/office/officeart/2016/7/layout/BasicTimeline"/>
    <dgm:cxn modelId="{8A2481F0-F066-48CE-8311-D8C34D0BE315}" srcId="{94BC503C-BFDC-47CB-BE55-1882F1FBFF61}" destId="{CC8DDB19-FBD6-4272-8E6F-BBBCCE920715}" srcOrd="1" destOrd="0" parTransId="{2FC213FE-4208-4F89-A2CF-513CF36B1472}" sibTransId="{9A318C63-9F49-4A55-9022-BBD34D6E0243}"/>
    <dgm:cxn modelId="{6B970424-B4DA-41E4-9C59-5943C27DBFBA}" type="presParOf" srcId="{FB814F8A-1EB8-44F4-8DC8-E3139EC37483}" destId="{A6D17A82-14EB-4BD1-A1F0-83561B55BF95}" srcOrd="0" destOrd="0" presId="urn:microsoft.com/office/officeart/2016/7/layout/BasicTimeline"/>
    <dgm:cxn modelId="{933FD1B7-355C-4C1D-B0D2-7ED9B5AB15EC}" type="presParOf" srcId="{FB814F8A-1EB8-44F4-8DC8-E3139EC37483}" destId="{96367B15-8DA4-4E75-B53F-3C7070E7257C}" srcOrd="1" destOrd="0" presId="urn:microsoft.com/office/officeart/2016/7/layout/BasicTimeline"/>
    <dgm:cxn modelId="{FA36C171-0676-4235-8ADC-F8AE249E9FFC}" type="presParOf" srcId="{96367B15-8DA4-4E75-B53F-3C7070E7257C}" destId="{379E62FE-EA4C-4843-A5F7-FE7186440953}" srcOrd="0" destOrd="0" presId="urn:microsoft.com/office/officeart/2016/7/layout/BasicTimeline"/>
    <dgm:cxn modelId="{97EA4A65-FCF1-4D13-AE55-A2475C33BD03}" type="presParOf" srcId="{379E62FE-EA4C-4843-A5F7-FE7186440953}" destId="{5ECDCEF0-4CFC-40B5-AA6F-4466658E4943}" srcOrd="0" destOrd="0" presId="urn:microsoft.com/office/officeart/2016/7/layout/BasicTimeline"/>
    <dgm:cxn modelId="{9161D81C-049C-4061-BDD0-26A89F9B96F4}" type="presParOf" srcId="{379E62FE-EA4C-4843-A5F7-FE7186440953}" destId="{B1ADBB1C-2D5D-4A92-8D79-F2BA256E2460}" srcOrd="1" destOrd="0" presId="urn:microsoft.com/office/officeart/2016/7/layout/BasicTimeline"/>
    <dgm:cxn modelId="{B1D00D0F-93F7-4DFD-B41E-2D57F6D69221}" type="presParOf" srcId="{B1ADBB1C-2D5D-4A92-8D79-F2BA256E2460}" destId="{1E073DE1-3D4B-427A-AE50-95FBB1344C5C}" srcOrd="0" destOrd="0" presId="urn:microsoft.com/office/officeart/2016/7/layout/BasicTimeline"/>
    <dgm:cxn modelId="{76FD75E4-1957-490B-B012-DADF6988D671}" type="presParOf" srcId="{B1ADBB1C-2D5D-4A92-8D79-F2BA256E2460}" destId="{51079F5A-670C-49EE-9074-060FC5060D70}" srcOrd="1" destOrd="0" presId="urn:microsoft.com/office/officeart/2016/7/layout/BasicTimeline"/>
    <dgm:cxn modelId="{949DD4BA-34F6-41A9-AC1D-C359949E4252}" type="presParOf" srcId="{379E62FE-EA4C-4843-A5F7-FE7186440953}" destId="{885A7D43-207C-41EB-ADFD-3DEC6BF812C7}" srcOrd="2" destOrd="0" presId="urn:microsoft.com/office/officeart/2016/7/layout/BasicTimeline"/>
    <dgm:cxn modelId="{B3F0E0CA-5E90-4199-943F-DF4C39C1DEE1}" type="presParOf" srcId="{379E62FE-EA4C-4843-A5F7-FE7186440953}" destId="{A78960B8-060B-4F26-B00E-0DBE8365F99E}" srcOrd="3" destOrd="0" presId="urn:microsoft.com/office/officeart/2016/7/layout/BasicTimeline"/>
    <dgm:cxn modelId="{0E5377B4-1BB0-4CCF-9E88-B03E63CD4C37}" type="presParOf" srcId="{379E62FE-EA4C-4843-A5F7-FE7186440953}" destId="{8BDA0956-0DAD-4DB5-813E-380B8B18EB70}" srcOrd="4" destOrd="0" presId="urn:microsoft.com/office/officeart/2016/7/layout/BasicTimeline"/>
    <dgm:cxn modelId="{E6DACF9B-E6AB-4BA8-8900-E16F310909FE}" type="presParOf" srcId="{96367B15-8DA4-4E75-B53F-3C7070E7257C}" destId="{788EB4E5-130D-4531-9318-ADF821DB2FDB}" srcOrd="1" destOrd="0" presId="urn:microsoft.com/office/officeart/2016/7/layout/BasicTimeline"/>
    <dgm:cxn modelId="{1F865ACB-A582-412D-BE3A-D1F343B60EA0}" type="presParOf" srcId="{96367B15-8DA4-4E75-B53F-3C7070E7257C}" destId="{48B1008F-721E-43C7-8CF0-C52C5E730492}" srcOrd="2" destOrd="0" presId="urn:microsoft.com/office/officeart/2016/7/layout/BasicTimeline"/>
    <dgm:cxn modelId="{E7B968B0-EEB2-42CA-86A5-14967DD55A38}" type="presParOf" srcId="{48B1008F-721E-43C7-8CF0-C52C5E730492}" destId="{FC8E20F6-1410-42CE-97AC-F912DA2DD8AA}" srcOrd="0" destOrd="0" presId="urn:microsoft.com/office/officeart/2016/7/layout/BasicTimeline"/>
    <dgm:cxn modelId="{5BEB877E-ECB9-4626-8413-98AE03D731AF}" type="presParOf" srcId="{48B1008F-721E-43C7-8CF0-C52C5E730492}" destId="{0549A700-92EA-446E-8AEC-0E4200AF65D2}" srcOrd="1" destOrd="0" presId="urn:microsoft.com/office/officeart/2016/7/layout/BasicTimeline"/>
    <dgm:cxn modelId="{17A6B7CA-7222-435A-B0C4-47FAFB21E23C}" type="presParOf" srcId="{0549A700-92EA-446E-8AEC-0E4200AF65D2}" destId="{955F9A12-633E-4E30-AAE9-E77356505258}" srcOrd="0" destOrd="0" presId="urn:microsoft.com/office/officeart/2016/7/layout/BasicTimeline"/>
    <dgm:cxn modelId="{40316587-66D3-48F0-9B7B-E5D1A35A0C47}" type="presParOf" srcId="{0549A700-92EA-446E-8AEC-0E4200AF65D2}" destId="{787210D8-7471-4C6B-887A-986D7D6FA733}" srcOrd="1" destOrd="0" presId="urn:microsoft.com/office/officeart/2016/7/layout/BasicTimeline"/>
    <dgm:cxn modelId="{65C62475-909F-4D45-97E2-F57876CEF43E}" type="presParOf" srcId="{48B1008F-721E-43C7-8CF0-C52C5E730492}" destId="{972A02DF-30F8-4728-9E9B-AC907390978C}" srcOrd="2" destOrd="0" presId="urn:microsoft.com/office/officeart/2016/7/layout/BasicTimeline"/>
    <dgm:cxn modelId="{D3A2D14C-7E33-49CF-B6D8-7B4A6743545A}" type="presParOf" srcId="{48B1008F-721E-43C7-8CF0-C52C5E730492}" destId="{EFB88A5D-2A1D-4C23-AE5D-C1455CF8D904}" srcOrd="3" destOrd="0" presId="urn:microsoft.com/office/officeart/2016/7/layout/BasicTimeline"/>
    <dgm:cxn modelId="{33A00D15-9117-48C1-BD73-6775D1CB92BD}" type="presParOf" srcId="{48B1008F-721E-43C7-8CF0-C52C5E730492}" destId="{0A4CB5FE-D2F1-452A-9038-BD10A655DB57}" srcOrd="4" destOrd="0" presId="urn:microsoft.com/office/officeart/2016/7/layout/BasicTimeline"/>
    <dgm:cxn modelId="{7F4F3682-AAA8-4ADC-BB8D-2AEF4C3F8CC6}" type="presParOf" srcId="{96367B15-8DA4-4E75-B53F-3C7070E7257C}" destId="{3BDB69D8-7B38-4E9F-804D-50544B973E60}" srcOrd="3" destOrd="0" presId="urn:microsoft.com/office/officeart/2016/7/layout/BasicTimeline"/>
    <dgm:cxn modelId="{F2962A0B-F310-4738-895E-C2E28772EE85}" type="presParOf" srcId="{96367B15-8DA4-4E75-B53F-3C7070E7257C}" destId="{E988FF7B-9811-4583-9166-A75BEC2158D5}" srcOrd="4" destOrd="0" presId="urn:microsoft.com/office/officeart/2016/7/layout/BasicTimeline"/>
    <dgm:cxn modelId="{CF605AFE-FB2B-4179-97D2-538A138FF23C}" type="presParOf" srcId="{E988FF7B-9811-4583-9166-A75BEC2158D5}" destId="{08A36D2C-0E5A-4B6B-AED7-163A7D656B99}" srcOrd="0" destOrd="0" presId="urn:microsoft.com/office/officeart/2016/7/layout/BasicTimeline"/>
    <dgm:cxn modelId="{D3F1CA2C-C8CD-49C3-8D6D-02F6CA9C3877}" type="presParOf" srcId="{E988FF7B-9811-4583-9166-A75BEC2158D5}" destId="{01A398EF-0361-482D-8780-3E87DA0FB132}" srcOrd="1" destOrd="0" presId="urn:microsoft.com/office/officeart/2016/7/layout/BasicTimeline"/>
    <dgm:cxn modelId="{2E144860-B440-4FC3-89E1-1E11B83B2A37}" type="presParOf" srcId="{01A398EF-0361-482D-8780-3E87DA0FB132}" destId="{BB50C222-BFA1-42EE-9F4E-E7AB416B464F}" srcOrd="0" destOrd="0" presId="urn:microsoft.com/office/officeart/2016/7/layout/BasicTimeline"/>
    <dgm:cxn modelId="{F036F4D2-6782-448A-AF09-FCCEEDFA37AD}" type="presParOf" srcId="{01A398EF-0361-482D-8780-3E87DA0FB132}" destId="{E7DEF495-F15E-4F92-9922-223EC2A4682A}" srcOrd="1" destOrd="0" presId="urn:microsoft.com/office/officeart/2016/7/layout/BasicTimeline"/>
    <dgm:cxn modelId="{0C767303-BFED-4939-81F1-60AFEED31805}" type="presParOf" srcId="{E988FF7B-9811-4583-9166-A75BEC2158D5}" destId="{1D8710CC-2A61-4135-943F-214458A5F670}" srcOrd="2" destOrd="0" presId="urn:microsoft.com/office/officeart/2016/7/layout/BasicTimeline"/>
    <dgm:cxn modelId="{B8FDD9A3-4EC1-4573-AFBC-F85FCF9F6975}" type="presParOf" srcId="{E988FF7B-9811-4583-9166-A75BEC2158D5}" destId="{81663733-4374-464D-A2F7-8C3F72477D63}" srcOrd="3" destOrd="0" presId="urn:microsoft.com/office/officeart/2016/7/layout/BasicTimeline"/>
    <dgm:cxn modelId="{F8D0C513-FB0B-4CB0-8F18-6E3F0F869928}" type="presParOf" srcId="{E988FF7B-9811-4583-9166-A75BEC2158D5}" destId="{B1FC19F9-5AE1-4B07-9E85-C9ED89A569F8}"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95F430-C54E-4FDF-9B6F-41C108D54A1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B9EA3F1-7300-440B-9658-2277127B9375}">
      <dgm:prSet/>
      <dgm:spPr/>
      <dgm:t>
        <a:bodyPr/>
        <a:lstStyle/>
        <a:p>
          <a:r>
            <a:rPr lang="en-US"/>
            <a:t>Selection criteria are broad-based and linked to school mission, visions, and values</a:t>
          </a:r>
        </a:p>
      </dgm:t>
    </dgm:pt>
    <dgm:pt modelId="{7D8AFD89-BB68-48CF-BC42-12D4C9BD46BC}" type="parTrans" cxnId="{BF60745A-6363-4D12-BBA0-C47AEAE4D6E5}">
      <dgm:prSet/>
      <dgm:spPr/>
      <dgm:t>
        <a:bodyPr/>
        <a:lstStyle/>
        <a:p>
          <a:endParaRPr lang="en-US"/>
        </a:p>
      </dgm:t>
    </dgm:pt>
    <dgm:pt modelId="{F632F629-519F-4B46-BD33-471267826B77}" type="sibTrans" cxnId="{BF60745A-6363-4D12-BBA0-C47AEAE4D6E5}">
      <dgm:prSet/>
      <dgm:spPr/>
      <dgm:t>
        <a:bodyPr/>
        <a:lstStyle/>
        <a:p>
          <a:endParaRPr lang="en-US"/>
        </a:p>
      </dgm:t>
    </dgm:pt>
    <dgm:pt modelId="{D18D567E-79FA-43E6-AB27-DCAAD77D206E}">
      <dgm:prSet/>
      <dgm:spPr/>
      <dgm:t>
        <a:bodyPr/>
        <a:lstStyle/>
        <a:p>
          <a:r>
            <a:rPr lang="en-US"/>
            <a:t>There is a balance of applicant experiences, attributes, and academic metrics</a:t>
          </a:r>
        </a:p>
      </dgm:t>
    </dgm:pt>
    <dgm:pt modelId="{17DA8852-90C0-4BDA-800D-1A7C2950D2DA}" type="parTrans" cxnId="{94C3F96D-C95D-49DC-B827-C94C47F10CD3}">
      <dgm:prSet/>
      <dgm:spPr/>
      <dgm:t>
        <a:bodyPr/>
        <a:lstStyle/>
        <a:p>
          <a:endParaRPr lang="en-US"/>
        </a:p>
      </dgm:t>
    </dgm:pt>
    <dgm:pt modelId="{7C36688E-0D46-450D-9CDA-DDEC49619D97}" type="sibTrans" cxnId="{94C3F96D-C95D-49DC-B827-C94C47F10CD3}">
      <dgm:prSet/>
      <dgm:spPr/>
      <dgm:t>
        <a:bodyPr/>
        <a:lstStyle/>
        <a:p>
          <a:endParaRPr lang="en-US"/>
        </a:p>
      </dgm:t>
    </dgm:pt>
    <dgm:pt modelId="{F2569C97-EE81-42B5-84EF-B619F08BF6C5}">
      <dgm:prSet/>
      <dgm:spPr/>
      <dgm:t>
        <a:bodyPr/>
        <a:lstStyle/>
        <a:p>
          <a:r>
            <a:rPr lang="en-US"/>
            <a:t>Admissions staff and committee members consider how each applicant may contribute to school learning environment and to the profession</a:t>
          </a:r>
        </a:p>
      </dgm:t>
    </dgm:pt>
    <dgm:pt modelId="{E44F6427-DF61-42CB-95DC-D0A3694DE246}" type="parTrans" cxnId="{9481B67F-1333-44E5-87B5-F1DE57EAC368}">
      <dgm:prSet/>
      <dgm:spPr/>
      <dgm:t>
        <a:bodyPr/>
        <a:lstStyle/>
        <a:p>
          <a:endParaRPr lang="en-US"/>
        </a:p>
      </dgm:t>
    </dgm:pt>
    <dgm:pt modelId="{84ABC3B0-1691-4203-8C7D-DC6B1B4CD979}" type="sibTrans" cxnId="{9481B67F-1333-44E5-87B5-F1DE57EAC368}">
      <dgm:prSet/>
      <dgm:spPr/>
      <dgm:t>
        <a:bodyPr/>
        <a:lstStyle/>
        <a:p>
          <a:endParaRPr lang="en-US"/>
        </a:p>
      </dgm:t>
    </dgm:pt>
    <dgm:pt modelId="{DB0B2C3D-C3A8-4524-AB51-FA486247A9FF}">
      <dgm:prSet/>
      <dgm:spPr/>
      <dgm:t>
        <a:bodyPr/>
        <a:lstStyle/>
        <a:p>
          <a:r>
            <a:rPr lang="en-US" b="0" i="0"/>
            <a:t>Race and ethnicity may be considered only when such consideration is narrowly tailored to achieve mission related educational interests and goals associated with student diversity*</a:t>
          </a:r>
          <a:endParaRPr lang="en-US"/>
        </a:p>
      </dgm:t>
    </dgm:pt>
    <dgm:pt modelId="{8C7BDCD4-F805-416C-8BE2-5A1A9F7442DA}" type="parTrans" cxnId="{7BD6BB06-0E40-4628-A5F0-56E0C2FDB3A7}">
      <dgm:prSet/>
      <dgm:spPr/>
      <dgm:t>
        <a:bodyPr/>
        <a:lstStyle/>
        <a:p>
          <a:endParaRPr lang="en-US"/>
        </a:p>
      </dgm:t>
    </dgm:pt>
    <dgm:pt modelId="{21AFE411-0E14-483A-8BDF-D49EBA23C490}" type="sibTrans" cxnId="{7BD6BB06-0E40-4628-A5F0-56E0C2FDB3A7}">
      <dgm:prSet/>
      <dgm:spPr/>
      <dgm:t>
        <a:bodyPr/>
        <a:lstStyle/>
        <a:p>
          <a:endParaRPr lang="en-US"/>
        </a:p>
      </dgm:t>
    </dgm:pt>
    <dgm:pt modelId="{19D361E7-BAA7-4B75-8463-FBE66BBE47D2}" type="pres">
      <dgm:prSet presAssocID="{1B95F430-C54E-4FDF-9B6F-41C108D54A13}" presName="linear" presStyleCnt="0">
        <dgm:presLayoutVars>
          <dgm:animLvl val="lvl"/>
          <dgm:resizeHandles val="exact"/>
        </dgm:presLayoutVars>
      </dgm:prSet>
      <dgm:spPr/>
    </dgm:pt>
    <dgm:pt modelId="{EF639FC1-75EE-4014-9A05-791BD1367EC3}" type="pres">
      <dgm:prSet presAssocID="{AB9EA3F1-7300-440B-9658-2277127B9375}" presName="parentText" presStyleLbl="node1" presStyleIdx="0" presStyleCnt="4">
        <dgm:presLayoutVars>
          <dgm:chMax val="0"/>
          <dgm:bulletEnabled val="1"/>
        </dgm:presLayoutVars>
      </dgm:prSet>
      <dgm:spPr/>
    </dgm:pt>
    <dgm:pt modelId="{2F5849C6-E2F4-4366-9C02-ADDCFDCCE6AC}" type="pres">
      <dgm:prSet presAssocID="{F632F629-519F-4B46-BD33-471267826B77}" presName="spacer" presStyleCnt="0"/>
      <dgm:spPr/>
    </dgm:pt>
    <dgm:pt modelId="{713A2BA9-1B72-4979-80E5-E50705DD0D00}" type="pres">
      <dgm:prSet presAssocID="{D18D567E-79FA-43E6-AB27-DCAAD77D206E}" presName="parentText" presStyleLbl="node1" presStyleIdx="1" presStyleCnt="4">
        <dgm:presLayoutVars>
          <dgm:chMax val="0"/>
          <dgm:bulletEnabled val="1"/>
        </dgm:presLayoutVars>
      </dgm:prSet>
      <dgm:spPr/>
    </dgm:pt>
    <dgm:pt modelId="{446F6EDE-72B7-4ED4-9124-F2787C789A54}" type="pres">
      <dgm:prSet presAssocID="{7C36688E-0D46-450D-9CDA-DDEC49619D97}" presName="spacer" presStyleCnt="0"/>
      <dgm:spPr/>
    </dgm:pt>
    <dgm:pt modelId="{444B7EE1-D1C2-44CE-AEDA-F769325A6767}" type="pres">
      <dgm:prSet presAssocID="{F2569C97-EE81-42B5-84EF-B619F08BF6C5}" presName="parentText" presStyleLbl="node1" presStyleIdx="2" presStyleCnt="4">
        <dgm:presLayoutVars>
          <dgm:chMax val="0"/>
          <dgm:bulletEnabled val="1"/>
        </dgm:presLayoutVars>
      </dgm:prSet>
      <dgm:spPr/>
    </dgm:pt>
    <dgm:pt modelId="{DD4EF242-F8FE-4847-873D-AC50AD9105C9}" type="pres">
      <dgm:prSet presAssocID="{84ABC3B0-1691-4203-8C7D-DC6B1B4CD979}" presName="spacer" presStyleCnt="0"/>
      <dgm:spPr/>
    </dgm:pt>
    <dgm:pt modelId="{D7EC7790-3DA1-4961-889C-5C3F22EDA1D8}" type="pres">
      <dgm:prSet presAssocID="{DB0B2C3D-C3A8-4524-AB51-FA486247A9FF}" presName="parentText" presStyleLbl="node1" presStyleIdx="3" presStyleCnt="4">
        <dgm:presLayoutVars>
          <dgm:chMax val="0"/>
          <dgm:bulletEnabled val="1"/>
        </dgm:presLayoutVars>
      </dgm:prSet>
      <dgm:spPr/>
    </dgm:pt>
  </dgm:ptLst>
  <dgm:cxnLst>
    <dgm:cxn modelId="{7BD6BB06-0E40-4628-A5F0-56E0C2FDB3A7}" srcId="{1B95F430-C54E-4FDF-9B6F-41C108D54A13}" destId="{DB0B2C3D-C3A8-4524-AB51-FA486247A9FF}" srcOrd="3" destOrd="0" parTransId="{8C7BDCD4-F805-416C-8BE2-5A1A9F7442DA}" sibTransId="{21AFE411-0E14-483A-8BDF-D49EBA23C490}"/>
    <dgm:cxn modelId="{464B4C22-3B3F-45D7-BCE7-33E9ECB90245}" type="presOf" srcId="{1B95F430-C54E-4FDF-9B6F-41C108D54A13}" destId="{19D361E7-BAA7-4B75-8463-FBE66BBE47D2}" srcOrd="0" destOrd="0" presId="urn:microsoft.com/office/officeart/2005/8/layout/vList2"/>
    <dgm:cxn modelId="{EA04EC22-14B0-4675-BFAF-505FC06C866C}" type="presOf" srcId="{DB0B2C3D-C3A8-4524-AB51-FA486247A9FF}" destId="{D7EC7790-3DA1-4961-889C-5C3F22EDA1D8}" srcOrd="0" destOrd="0" presId="urn:microsoft.com/office/officeart/2005/8/layout/vList2"/>
    <dgm:cxn modelId="{3651BA31-D7A1-42EA-A85F-71559D240A01}" type="presOf" srcId="{F2569C97-EE81-42B5-84EF-B619F08BF6C5}" destId="{444B7EE1-D1C2-44CE-AEDA-F769325A6767}" srcOrd="0" destOrd="0" presId="urn:microsoft.com/office/officeart/2005/8/layout/vList2"/>
    <dgm:cxn modelId="{94C3F96D-C95D-49DC-B827-C94C47F10CD3}" srcId="{1B95F430-C54E-4FDF-9B6F-41C108D54A13}" destId="{D18D567E-79FA-43E6-AB27-DCAAD77D206E}" srcOrd="1" destOrd="0" parTransId="{17DA8852-90C0-4BDA-800D-1A7C2950D2DA}" sibTransId="{7C36688E-0D46-450D-9CDA-DDEC49619D97}"/>
    <dgm:cxn modelId="{D3282D72-DF0E-4EBF-8ED5-45347A36BE99}" type="presOf" srcId="{D18D567E-79FA-43E6-AB27-DCAAD77D206E}" destId="{713A2BA9-1B72-4979-80E5-E50705DD0D00}" srcOrd="0" destOrd="0" presId="urn:microsoft.com/office/officeart/2005/8/layout/vList2"/>
    <dgm:cxn modelId="{BF60745A-6363-4D12-BBA0-C47AEAE4D6E5}" srcId="{1B95F430-C54E-4FDF-9B6F-41C108D54A13}" destId="{AB9EA3F1-7300-440B-9658-2277127B9375}" srcOrd="0" destOrd="0" parTransId="{7D8AFD89-BB68-48CF-BC42-12D4C9BD46BC}" sibTransId="{F632F629-519F-4B46-BD33-471267826B77}"/>
    <dgm:cxn modelId="{9481B67F-1333-44E5-87B5-F1DE57EAC368}" srcId="{1B95F430-C54E-4FDF-9B6F-41C108D54A13}" destId="{F2569C97-EE81-42B5-84EF-B619F08BF6C5}" srcOrd="2" destOrd="0" parTransId="{E44F6427-DF61-42CB-95DC-D0A3694DE246}" sibTransId="{84ABC3B0-1691-4203-8C7D-DC6B1B4CD979}"/>
    <dgm:cxn modelId="{73CA99FB-0FD9-41A0-B1F4-F33C36D2ACEC}" type="presOf" srcId="{AB9EA3F1-7300-440B-9658-2277127B9375}" destId="{EF639FC1-75EE-4014-9A05-791BD1367EC3}" srcOrd="0" destOrd="0" presId="urn:microsoft.com/office/officeart/2005/8/layout/vList2"/>
    <dgm:cxn modelId="{42D572CE-DB74-45E1-88EC-0BACFA419D0F}" type="presParOf" srcId="{19D361E7-BAA7-4B75-8463-FBE66BBE47D2}" destId="{EF639FC1-75EE-4014-9A05-791BD1367EC3}" srcOrd="0" destOrd="0" presId="urn:microsoft.com/office/officeart/2005/8/layout/vList2"/>
    <dgm:cxn modelId="{4AA01BA7-1FE0-40C0-89FE-564EB80FC21B}" type="presParOf" srcId="{19D361E7-BAA7-4B75-8463-FBE66BBE47D2}" destId="{2F5849C6-E2F4-4366-9C02-ADDCFDCCE6AC}" srcOrd="1" destOrd="0" presId="urn:microsoft.com/office/officeart/2005/8/layout/vList2"/>
    <dgm:cxn modelId="{CB58681D-4580-4442-A444-D3C33E861E7B}" type="presParOf" srcId="{19D361E7-BAA7-4B75-8463-FBE66BBE47D2}" destId="{713A2BA9-1B72-4979-80E5-E50705DD0D00}" srcOrd="2" destOrd="0" presId="urn:microsoft.com/office/officeart/2005/8/layout/vList2"/>
    <dgm:cxn modelId="{C2260E7C-F84D-4787-9C18-86D187AECA5B}" type="presParOf" srcId="{19D361E7-BAA7-4B75-8463-FBE66BBE47D2}" destId="{446F6EDE-72B7-4ED4-9124-F2787C789A54}" srcOrd="3" destOrd="0" presId="urn:microsoft.com/office/officeart/2005/8/layout/vList2"/>
    <dgm:cxn modelId="{9B3A383C-FC2E-40FC-8456-A7BC03882D25}" type="presParOf" srcId="{19D361E7-BAA7-4B75-8463-FBE66BBE47D2}" destId="{444B7EE1-D1C2-44CE-AEDA-F769325A6767}" srcOrd="4" destOrd="0" presId="urn:microsoft.com/office/officeart/2005/8/layout/vList2"/>
    <dgm:cxn modelId="{3650A553-BC56-43CE-B2F8-D759E02E08C6}" type="presParOf" srcId="{19D361E7-BAA7-4B75-8463-FBE66BBE47D2}" destId="{DD4EF242-F8FE-4847-873D-AC50AD9105C9}" srcOrd="5" destOrd="0" presId="urn:microsoft.com/office/officeart/2005/8/layout/vList2"/>
    <dgm:cxn modelId="{CE344FDD-2E06-491F-8DD7-4C9AFCBA6F59}" type="presParOf" srcId="{19D361E7-BAA7-4B75-8463-FBE66BBE47D2}" destId="{D7EC7790-3DA1-4961-889C-5C3F22EDA1D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CABF4A-0791-47E0-9B86-E0C96001BEB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C3F8005-14C1-4C5A-9032-35DE4383862A}">
      <dgm:prSet/>
      <dgm:spPr/>
      <dgm:t>
        <a:bodyPr/>
        <a:lstStyle/>
        <a:p>
          <a:r>
            <a:rPr lang="en-US"/>
            <a:t>With adversity(economic, educational, ethnic/cultural, family)</a:t>
          </a:r>
        </a:p>
      </dgm:t>
    </dgm:pt>
    <dgm:pt modelId="{02BF3320-4B32-4CFE-9857-264269EBC3A7}" type="parTrans" cxnId="{2671941E-A93E-4450-BE4B-37F93B338E9A}">
      <dgm:prSet/>
      <dgm:spPr/>
      <dgm:t>
        <a:bodyPr/>
        <a:lstStyle/>
        <a:p>
          <a:endParaRPr lang="en-US"/>
        </a:p>
      </dgm:t>
    </dgm:pt>
    <dgm:pt modelId="{AA91B606-346B-4D74-A9D7-B2DB52A7BB91}" type="sibTrans" cxnId="{2671941E-A93E-4450-BE4B-37F93B338E9A}">
      <dgm:prSet/>
      <dgm:spPr/>
      <dgm:t>
        <a:bodyPr/>
        <a:lstStyle/>
        <a:p>
          <a:endParaRPr lang="en-US"/>
        </a:p>
      </dgm:t>
    </dgm:pt>
    <dgm:pt modelId="{92B07B1F-8810-4FB7-ABD9-952A277180CB}">
      <dgm:prSet/>
      <dgm:spPr/>
      <dgm:t>
        <a:bodyPr/>
        <a:lstStyle/>
        <a:p>
          <a:r>
            <a:rPr lang="en-US"/>
            <a:t>Paid or volunteer healthcare experience</a:t>
          </a:r>
        </a:p>
      </dgm:t>
    </dgm:pt>
    <dgm:pt modelId="{25A9CECE-8135-48AB-9E84-9584598E0BDB}" type="parTrans" cxnId="{DF32DFA7-AB6E-4745-8FB9-241C3791A76C}">
      <dgm:prSet/>
      <dgm:spPr/>
      <dgm:t>
        <a:bodyPr/>
        <a:lstStyle/>
        <a:p>
          <a:endParaRPr lang="en-US"/>
        </a:p>
      </dgm:t>
    </dgm:pt>
    <dgm:pt modelId="{2E401371-CD21-4D79-8193-60E04DAFA3E6}" type="sibTrans" cxnId="{DF32DFA7-AB6E-4745-8FB9-241C3791A76C}">
      <dgm:prSet/>
      <dgm:spPr/>
      <dgm:t>
        <a:bodyPr/>
        <a:lstStyle/>
        <a:p>
          <a:endParaRPr lang="en-US"/>
        </a:p>
      </dgm:t>
    </dgm:pt>
    <dgm:pt modelId="{A07D1B6B-3360-4A33-86CF-D50531B36561}">
      <dgm:prSet/>
      <dgm:spPr/>
      <dgm:t>
        <a:bodyPr/>
        <a:lstStyle/>
        <a:p>
          <a:r>
            <a:rPr lang="en-US"/>
            <a:t>Rural resident</a:t>
          </a:r>
        </a:p>
      </dgm:t>
    </dgm:pt>
    <dgm:pt modelId="{8BD3D4B6-569A-401B-938A-4F75251B6654}" type="parTrans" cxnId="{4400112B-31A3-4458-8679-3CE0224A21A6}">
      <dgm:prSet/>
      <dgm:spPr/>
      <dgm:t>
        <a:bodyPr/>
        <a:lstStyle/>
        <a:p>
          <a:endParaRPr lang="en-US"/>
        </a:p>
      </dgm:t>
    </dgm:pt>
    <dgm:pt modelId="{8D87925D-B08C-4A5A-B0D9-F122E069365D}" type="sibTrans" cxnId="{4400112B-31A3-4458-8679-3CE0224A21A6}">
      <dgm:prSet/>
      <dgm:spPr/>
      <dgm:t>
        <a:bodyPr/>
        <a:lstStyle/>
        <a:p>
          <a:endParaRPr lang="en-US"/>
        </a:p>
      </dgm:t>
    </dgm:pt>
    <dgm:pt modelId="{8F3B1196-20FD-424A-83AD-3049BF01B7F6}">
      <dgm:prSet/>
      <dgm:spPr/>
      <dgm:t>
        <a:bodyPr/>
        <a:lstStyle/>
        <a:p>
          <a:r>
            <a:rPr lang="en-US"/>
            <a:t>First generation college student</a:t>
          </a:r>
        </a:p>
      </dgm:t>
    </dgm:pt>
    <dgm:pt modelId="{7D037C4F-8DED-4239-9DBB-574B8B40B3A8}" type="parTrans" cxnId="{A441C878-2184-4158-BAC5-6AA1DF496A64}">
      <dgm:prSet/>
      <dgm:spPr/>
      <dgm:t>
        <a:bodyPr/>
        <a:lstStyle/>
        <a:p>
          <a:endParaRPr lang="en-US"/>
        </a:p>
      </dgm:t>
    </dgm:pt>
    <dgm:pt modelId="{271548CD-A0BE-4BF3-B5B2-F5600689824E}" type="sibTrans" cxnId="{A441C878-2184-4158-BAC5-6AA1DF496A64}">
      <dgm:prSet/>
      <dgm:spPr/>
      <dgm:t>
        <a:bodyPr/>
        <a:lstStyle/>
        <a:p>
          <a:endParaRPr lang="en-US"/>
        </a:p>
      </dgm:t>
    </dgm:pt>
    <dgm:pt modelId="{4BF64FE6-7F13-4D8E-A37A-CAF012FCAF23}">
      <dgm:prSet/>
      <dgm:spPr/>
      <dgm:t>
        <a:bodyPr/>
        <a:lstStyle/>
        <a:p>
          <a:r>
            <a:rPr lang="en-US"/>
            <a:t>Underrepresented minority</a:t>
          </a:r>
        </a:p>
      </dgm:t>
    </dgm:pt>
    <dgm:pt modelId="{74C57697-DFAE-4A44-A02B-58BB84175B10}" type="parTrans" cxnId="{BEAECC32-3638-4692-ADD2-1F8DD6B68407}">
      <dgm:prSet/>
      <dgm:spPr/>
      <dgm:t>
        <a:bodyPr/>
        <a:lstStyle/>
        <a:p>
          <a:endParaRPr lang="en-US"/>
        </a:p>
      </dgm:t>
    </dgm:pt>
    <dgm:pt modelId="{390DA2A9-B4FB-4CA0-832B-F63B36617571}" type="sibTrans" cxnId="{BEAECC32-3638-4692-ADD2-1F8DD6B68407}">
      <dgm:prSet/>
      <dgm:spPr/>
      <dgm:t>
        <a:bodyPr/>
        <a:lstStyle/>
        <a:p>
          <a:endParaRPr lang="en-US"/>
        </a:p>
      </dgm:t>
    </dgm:pt>
    <dgm:pt modelId="{AD975AEB-6CB3-4AFE-91B7-1C3B59D8A469}">
      <dgm:prSet/>
      <dgm:spPr/>
      <dgm:t>
        <a:bodyPr/>
        <a:lstStyle/>
        <a:p>
          <a:r>
            <a:rPr lang="en-US"/>
            <a:t>Leadership experience</a:t>
          </a:r>
        </a:p>
      </dgm:t>
    </dgm:pt>
    <dgm:pt modelId="{6BD643C0-ECFE-49A4-B06F-70B6051A86D9}" type="parTrans" cxnId="{939DCC20-55D3-4B83-AB84-9A727962E0F1}">
      <dgm:prSet/>
      <dgm:spPr/>
      <dgm:t>
        <a:bodyPr/>
        <a:lstStyle/>
        <a:p>
          <a:endParaRPr lang="en-US"/>
        </a:p>
      </dgm:t>
    </dgm:pt>
    <dgm:pt modelId="{EC3BF1F1-7996-43CC-A97D-050D58DA349E}" type="sibTrans" cxnId="{939DCC20-55D3-4B83-AB84-9A727962E0F1}">
      <dgm:prSet/>
      <dgm:spPr/>
      <dgm:t>
        <a:bodyPr/>
        <a:lstStyle/>
        <a:p>
          <a:endParaRPr lang="en-US"/>
        </a:p>
      </dgm:t>
    </dgm:pt>
    <dgm:pt modelId="{25FDFA9A-66BA-40CD-851E-1BF99DBDC269}">
      <dgm:prSet/>
      <dgm:spPr/>
      <dgm:t>
        <a:bodyPr/>
        <a:lstStyle/>
        <a:p>
          <a:r>
            <a:rPr lang="en-US"/>
            <a:t>Experience with diverse or underserved populations</a:t>
          </a:r>
        </a:p>
      </dgm:t>
    </dgm:pt>
    <dgm:pt modelId="{BD5CC089-AF56-46BD-8D3B-789032ACE42B}" type="parTrans" cxnId="{FA8751DD-1088-4D26-A636-EA7C0C5877AD}">
      <dgm:prSet/>
      <dgm:spPr/>
      <dgm:t>
        <a:bodyPr/>
        <a:lstStyle/>
        <a:p>
          <a:endParaRPr lang="en-US"/>
        </a:p>
      </dgm:t>
    </dgm:pt>
    <dgm:pt modelId="{BD56A147-6DBA-4A38-93A5-2F1106D6ED00}" type="sibTrans" cxnId="{FA8751DD-1088-4D26-A636-EA7C0C5877AD}">
      <dgm:prSet/>
      <dgm:spPr/>
      <dgm:t>
        <a:bodyPr/>
        <a:lstStyle/>
        <a:p>
          <a:endParaRPr lang="en-US"/>
        </a:p>
      </dgm:t>
    </dgm:pt>
    <dgm:pt modelId="{750BC318-3544-4C31-8777-CB51BA031B89}">
      <dgm:prSet/>
      <dgm:spPr/>
      <dgm:t>
        <a:bodyPr/>
        <a:lstStyle/>
        <a:p>
          <a:r>
            <a:rPr lang="en-US"/>
            <a:t>B/C grades while working full time or caring for family</a:t>
          </a:r>
        </a:p>
      </dgm:t>
    </dgm:pt>
    <dgm:pt modelId="{E6E9CDE3-E085-4D60-8030-E576330E74C0}" type="parTrans" cxnId="{B2E68CA8-62D9-47F7-B8FC-8A3DE539999B}">
      <dgm:prSet/>
      <dgm:spPr/>
    </dgm:pt>
    <dgm:pt modelId="{0C9BFD2F-ACA3-40FF-96BF-A85A0CB27008}" type="sibTrans" cxnId="{B2E68CA8-62D9-47F7-B8FC-8A3DE539999B}">
      <dgm:prSet/>
      <dgm:spPr/>
    </dgm:pt>
    <dgm:pt modelId="{4DAFEED0-4438-41E1-869A-1A2D21A23818}">
      <dgm:prSet/>
      <dgm:spPr/>
      <dgm:t>
        <a:bodyPr/>
        <a:lstStyle/>
        <a:p>
          <a:r>
            <a:rPr lang="en-US"/>
            <a:t>Veteran status</a:t>
          </a:r>
        </a:p>
      </dgm:t>
    </dgm:pt>
    <dgm:pt modelId="{ADA5BD95-F9F8-4449-8695-C69F1A8E9FF5}" type="parTrans" cxnId="{CBF630C2-FEF2-4A4B-A920-00350FD76AF4}">
      <dgm:prSet/>
      <dgm:spPr/>
    </dgm:pt>
    <dgm:pt modelId="{20933779-FE27-45BA-AD08-BE1326281111}" type="sibTrans" cxnId="{CBF630C2-FEF2-4A4B-A920-00350FD76AF4}">
      <dgm:prSet/>
      <dgm:spPr/>
    </dgm:pt>
    <dgm:pt modelId="{C89A2AE3-F347-461D-B925-637B0B4EC0F7}" type="pres">
      <dgm:prSet presAssocID="{AECABF4A-0791-47E0-9B86-E0C96001BEB0}" presName="linear" presStyleCnt="0">
        <dgm:presLayoutVars>
          <dgm:animLvl val="lvl"/>
          <dgm:resizeHandles val="exact"/>
        </dgm:presLayoutVars>
      </dgm:prSet>
      <dgm:spPr/>
    </dgm:pt>
    <dgm:pt modelId="{F360A960-5C05-464F-98ED-3F9D6F29BC6E}" type="pres">
      <dgm:prSet presAssocID="{8C3F8005-14C1-4C5A-9032-35DE4383862A}" presName="parentText" presStyleLbl="node1" presStyleIdx="0" presStyleCnt="9">
        <dgm:presLayoutVars>
          <dgm:chMax val="0"/>
          <dgm:bulletEnabled val="1"/>
        </dgm:presLayoutVars>
      </dgm:prSet>
      <dgm:spPr/>
    </dgm:pt>
    <dgm:pt modelId="{AFF99C5E-D5A5-4C15-A303-C1409B7ACB98}" type="pres">
      <dgm:prSet presAssocID="{AA91B606-346B-4D74-A9D7-B2DB52A7BB91}" presName="spacer" presStyleCnt="0"/>
      <dgm:spPr/>
    </dgm:pt>
    <dgm:pt modelId="{CDD3718D-2950-4336-8066-A04CB2AF9688}" type="pres">
      <dgm:prSet presAssocID="{92B07B1F-8810-4FB7-ABD9-952A277180CB}" presName="parentText" presStyleLbl="node1" presStyleIdx="1" presStyleCnt="9">
        <dgm:presLayoutVars>
          <dgm:chMax val="0"/>
          <dgm:bulletEnabled val="1"/>
        </dgm:presLayoutVars>
      </dgm:prSet>
      <dgm:spPr/>
    </dgm:pt>
    <dgm:pt modelId="{5A050464-684C-4E05-BE3B-F4D08D14C0F3}" type="pres">
      <dgm:prSet presAssocID="{2E401371-CD21-4D79-8193-60E04DAFA3E6}" presName="spacer" presStyleCnt="0"/>
      <dgm:spPr/>
    </dgm:pt>
    <dgm:pt modelId="{D28F061C-768A-4406-AED8-C5299196C193}" type="pres">
      <dgm:prSet presAssocID="{A07D1B6B-3360-4A33-86CF-D50531B36561}" presName="parentText" presStyleLbl="node1" presStyleIdx="2" presStyleCnt="9">
        <dgm:presLayoutVars>
          <dgm:chMax val="0"/>
          <dgm:bulletEnabled val="1"/>
        </dgm:presLayoutVars>
      </dgm:prSet>
      <dgm:spPr/>
    </dgm:pt>
    <dgm:pt modelId="{A62F0238-9572-4621-AB9E-07D526DDA01D}" type="pres">
      <dgm:prSet presAssocID="{8D87925D-B08C-4A5A-B0D9-F122E069365D}" presName="spacer" presStyleCnt="0"/>
      <dgm:spPr/>
    </dgm:pt>
    <dgm:pt modelId="{02F9F2EC-9BFD-4950-B7D9-2EC00FD8A032}" type="pres">
      <dgm:prSet presAssocID="{8F3B1196-20FD-424A-83AD-3049BF01B7F6}" presName="parentText" presStyleLbl="node1" presStyleIdx="3" presStyleCnt="9">
        <dgm:presLayoutVars>
          <dgm:chMax val="0"/>
          <dgm:bulletEnabled val="1"/>
        </dgm:presLayoutVars>
      </dgm:prSet>
      <dgm:spPr/>
    </dgm:pt>
    <dgm:pt modelId="{4FDD8265-85EB-4E82-A8BD-99C925FAFC43}" type="pres">
      <dgm:prSet presAssocID="{271548CD-A0BE-4BF3-B5B2-F5600689824E}" presName="spacer" presStyleCnt="0"/>
      <dgm:spPr/>
    </dgm:pt>
    <dgm:pt modelId="{67D691EB-DA01-4077-B25B-5B17EC97130A}" type="pres">
      <dgm:prSet presAssocID="{4BF64FE6-7F13-4D8E-A37A-CAF012FCAF23}" presName="parentText" presStyleLbl="node1" presStyleIdx="4" presStyleCnt="9">
        <dgm:presLayoutVars>
          <dgm:chMax val="0"/>
          <dgm:bulletEnabled val="1"/>
        </dgm:presLayoutVars>
      </dgm:prSet>
      <dgm:spPr/>
    </dgm:pt>
    <dgm:pt modelId="{660B7F20-B9B9-48F0-9A34-77BF12A1E3A2}" type="pres">
      <dgm:prSet presAssocID="{390DA2A9-B4FB-4CA0-832B-F63B36617571}" presName="spacer" presStyleCnt="0"/>
      <dgm:spPr/>
    </dgm:pt>
    <dgm:pt modelId="{62887AD6-F9A7-497D-BBA9-72009211E0AF}" type="pres">
      <dgm:prSet presAssocID="{AD975AEB-6CB3-4AFE-91B7-1C3B59D8A469}" presName="parentText" presStyleLbl="node1" presStyleIdx="5" presStyleCnt="9">
        <dgm:presLayoutVars>
          <dgm:chMax val="0"/>
          <dgm:bulletEnabled val="1"/>
        </dgm:presLayoutVars>
      </dgm:prSet>
      <dgm:spPr/>
    </dgm:pt>
    <dgm:pt modelId="{71F7D786-56CE-4A1C-858B-A6829A0F9BA1}" type="pres">
      <dgm:prSet presAssocID="{EC3BF1F1-7996-43CC-A97D-050D58DA349E}" presName="spacer" presStyleCnt="0"/>
      <dgm:spPr/>
    </dgm:pt>
    <dgm:pt modelId="{C84B1F21-0C37-4D5F-BEF0-46ED02349066}" type="pres">
      <dgm:prSet presAssocID="{25FDFA9A-66BA-40CD-851E-1BF99DBDC269}" presName="parentText" presStyleLbl="node1" presStyleIdx="6" presStyleCnt="9">
        <dgm:presLayoutVars>
          <dgm:chMax val="0"/>
          <dgm:bulletEnabled val="1"/>
        </dgm:presLayoutVars>
      </dgm:prSet>
      <dgm:spPr/>
    </dgm:pt>
    <dgm:pt modelId="{0C1F8E33-DF6A-4F4B-B09D-6079F7B64E04}" type="pres">
      <dgm:prSet presAssocID="{BD56A147-6DBA-4A38-93A5-2F1106D6ED00}" presName="spacer" presStyleCnt="0"/>
      <dgm:spPr/>
    </dgm:pt>
    <dgm:pt modelId="{337143F4-F1E4-42B1-AE07-213593C026EF}" type="pres">
      <dgm:prSet presAssocID="{750BC318-3544-4C31-8777-CB51BA031B89}" presName="parentText" presStyleLbl="node1" presStyleIdx="7" presStyleCnt="9">
        <dgm:presLayoutVars>
          <dgm:chMax val="0"/>
          <dgm:bulletEnabled val="1"/>
        </dgm:presLayoutVars>
      </dgm:prSet>
      <dgm:spPr/>
    </dgm:pt>
    <dgm:pt modelId="{E35C06AC-235B-4938-A0EB-B3FDCBA9C9CB}" type="pres">
      <dgm:prSet presAssocID="{0C9BFD2F-ACA3-40FF-96BF-A85A0CB27008}" presName="spacer" presStyleCnt="0"/>
      <dgm:spPr/>
    </dgm:pt>
    <dgm:pt modelId="{B9054564-CC64-49F2-8A85-18229D56E92F}" type="pres">
      <dgm:prSet presAssocID="{4DAFEED0-4438-41E1-869A-1A2D21A23818}" presName="parentText" presStyleLbl="node1" presStyleIdx="8" presStyleCnt="9">
        <dgm:presLayoutVars>
          <dgm:chMax val="0"/>
          <dgm:bulletEnabled val="1"/>
        </dgm:presLayoutVars>
      </dgm:prSet>
      <dgm:spPr/>
    </dgm:pt>
  </dgm:ptLst>
  <dgm:cxnLst>
    <dgm:cxn modelId="{19AA0D0E-EDAF-427D-8615-F7D1027070C9}" type="presOf" srcId="{A07D1B6B-3360-4A33-86CF-D50531B36561}" destId="{D28F061C-768A-4406-AED8-C5299196C193}" srcOrd="0" destOrd="0" presId="urn:microsoft.com/office/officeart/2005/8/layout/vList2"/>
    <dgm:cxn modelId="{B4983016-BE5E-46D4-A8E2-490B6207A3AE}" type="presOf" srcId="{8C3F8005-14C1-4C5A-9032-35DE4383862A}" destId="{F360A960-5C05-464F-98ED-3F9D6F29BC6E}" srcOrd="0" destOrd="0" presId="urn:microsoft.com/office/officeart/2005/8/layout/vList2"/>
    <dgm:cxn modelId="{2671941E-A93E-4450-BE4B-37F93B338E9A}" srcId="{AECABF4A-0791-47E0-9B86-E0C96001BEB0}" destId="{8C3F8005-14C1-4C5A-9032-35DE4383862A}" srcOrd="0" destOrd="0" parTransId="{02BF3320-4B32-4CFE-9857-264269EBC3A7}" sibTransId="{AA91B606-346B-4D74-A9D7-B2DB52A7BB91}"/>
    <dgm:cxn modelId="{939DCC20-55D3-4B83-AB84-9A727962E0F1}" srcId="{AECABF4A-0791-47E0-9B86-E0C96001BEB0}" destId="{AD975AEB-6CB3-4AFE-91B7-1C3B59D8A469}" srcOrd="5" destOrd="0" parTransId="{6BD643C0-ECFE-49A4-B06F-70B6051A86D9}" sibTransId="{EC3BF1F1-7996-43CC-A97D-050D58DA349E}"/>
    <dgm:cxn modelId="{D131D028-3588-49AC-A51A-5748005903BC}" type="presOf" srcId="{25FDFA9A-66BA-40CD-851E-1BF99DBDC269}" destId="{C84B1F21-0C37-4D5F-BEF0-46ED02349066}" srcOrd="0" destOrd="0" presId="urn:microsoft.com/office/officeart/2005/8/layout/vList2"/>
    <dgm:cxn modelId="{4400112B-31A3-4458-8679-3CE0224A21A6}" srcId="{AECABF4A-0791-47E0-9B86-E0C96001BEB0}" destId="{A07D1B6B-3360-4A33-86CF-D50531B36561}" srcOrd="2" destOrd="0" parTransId="{8BD3D4B6-569A-401B-938A-4F75251B6654}" sibTransId="{8D87925D-B08C-4A5A-B0D9-F122E069365D}"/>
    <dgm:cxn modelId="{BEAECC32-3638-4692-ADD2-1F8DD6B68407}" srcId="{AECABF4A-0791-47E0-9B86-E0C96001BEB0}" destId="{4BF64FE6-7F13-4D8E-A37A-CAF012FCAF23}" srcOrd="4" destOrd="0" parTransId="{74C57697-DFAE-4A44-A02B-58BB84175B10}" sibTransId="{390DA2A9-B4FB-4CA0-832B-F63B36617571}"/>
    <dgm:cxn modelId="{BC967B65-15A4-4BE3-8A48-C307D53FB595}" type="presOf" srcId="{4DAFEED0-4438-41E1-869A-1A2D21A23818}" destId="{B9054564-CC64-49F2-8A85-18229D56E92F}" srcOrd="0" destOrd="0" presId="urn:microsoft.com/office/officeart/2005/8/layout/vList2"/>
    <dgm:cxn modelId="{939FC948-3477-4A29-AFCC-B95279389991}" type="presOf" srcId="{750BC318-3544-4C31-8777-CB51BA031B89}" destId="{337143F4-F1E4-42B1-AE07-213593C026EF}" srcOrd="0" destOrd="0" presId="urn:microsoft.com/office/officeart/2005/8/layout/vList2"/>
    <dgm:cxn modelId="{2A7C146B-912C-46B6-8CFE-484CCF407F78}" type="presOf" srcId="{8F3B1196-20FD-424A-83AD-3049BF01B7F6}" destId="{02F9F2EC-9BFD-4950-B7D9-2EC00FD8A032}" srcOrd="0" destOrd="0" presId="urn:microsoft.com/office/officeart/2005/8/layout/vList2"/>
    <dgm:cxn modelId="{F9E21476-732F-4B00-A3A9-1D1256585622}" type="presOf" srcId="{AECABF4A-0791-47E0-9B86-E0C96001BEB0}" destId="{C89A2AE3-F347-461D-B925-637B0B4EC0F7}" srcOrd="0" destOrd="0" presId="urn:microsoft.com/office/officeart/2005/8/layout/vList2"/>
    <dgm:cxn modelId="{A441C878-2184-4158-BAC5-6AA1DF496A64}" srcId="{AECABF4A-0791-47E0-9B86-E0C96001BEB0}" destId="{8F3B1196-20FD-424A-83AD-3049BF01B7F6}" srcOrd="3" destOrd="0" parTransId="{7D037C4F-8DED-4239-9DBB-574B8B40B3A8}" sibTransId="{271548CD-A0BE-4BF3-B5B2-F5600689824E}"/>
    <dgm:cxn modelId="{F5563481-6727-4F7B-A3BF-685C9A4904E2}" type="presOf" srcId="{AD975AEB-6CB3-4AFE-91B7-1C3B59D8A469}" destId="{62887AD6-F9A7-497D-BBA9-72009211E0AF}" srcOrd="0" destOrd="0" presId="urn:microsoft.com/office/officeart/2005/8/layout/vList2"/>
    <dgm:cxn modelId="{AAFF939A-2242-47F5-AF12-0591D78786F2}" type="presOf" srcId="{92B07B1F-8810-4FB7-ABD9-952A277180CB}" destId="{CDD3718D-2950-4336-8066-A04CB2AF9688}" srcOrd="0" destOrd="0" presId="urn:microsoft.com/office/officeart/2005/8/layout/vList2"/>
    <dgm:cxn modelId="{DF32DFA7-AB6E-4745-8FB9-241C3791A76C}" srcId="{AECABF4A-0791-47E0-9B86-E0C96001BEB0}" destId="{92B07B1F-8810-4FB7-ABD9-952A277180CB}" srcOrd="1" destOrd="0" parTransId="{25A9CECE-8135-48AB-9E84-9584598E0BDB}" sibTransId="{2E401371-CD21-4D79-8193-60E04DAFA3E6}"/>
    <dgm:cxn modelId="{B2E68CA8-62D9-47F7-B8FC-8A3DE539999B}" srcId="{AECABF4A-0791-47E0-9B86-E0C96001BEB0}" destId="{750BC318-3544-4C31-8777-CB51BA031B89}" srcOrd="7" destOrd="0" parTransId="{E6E9CDE3-E085-4D60-8030-E576330E74C0}" sibTransId="{0C9BFD2F-ACA3-40FF-96BF-A85A0CB27008}"/>
    <dgm:cxn modelId="{CB95EBAB-2A14-4067-A649-D3BE7D2ACEF7}" type="presOf" srcId="{4BF64FE6-7F13-4D8E-A37A-CAF012FCAF23}" destId="{67D691EB-DA01-4077-B25B-5B17EC97130A}" srcOrd="0" destOrd="0" presId="urn:microsoft.com/office/officeart/2005/8/layout/vList2"/>
    <dgm:cxn modelId="{CBF630C2-FEF2-4A4B-A920-00350FD76AF4}" srcId="{AECABF4A-0791-47E0-9B86-E0C96001BEB0}" destId="{4DAFEED0-4438-41E1-869A-1A2D21A23818}" srcOrd="8" destOrd="0" parTransId="{ADA5BD95-F9F8-4449-8695-C69F1A8E9FF5}" sibTransId="{20933779-FE27-45BA-AD08-BE1326281111}"/>
    <dgm:cxn modelId="{FA8751DD-1088-4D26-A636-EA7C0C5877AD}" srcId="{AECABF4A-0791-47E0-9B86-E0C96001BEB0}" destId="{25FDFA9A-66BA-40CD-851E-1BF99DBDC269}" srcOrd="6" destOrd="0" parTransId="{BD5CC089-AF56-46BD-8D3B-789032ACE42B}" sibTransId="{BD56A147-6DBA-4A38-93A5-2F1106D6ED00}"/>
    <dgm:cxn modelId="{D418B16D-25E1-4FB3-9290-61DA663F341D}" type="presParOf" srcId="{C89A2AE3-F347-461D-B925-637B0B4EC0F7}" destId="{F360A960-5C05-464F-98ED-3F9D6F29BC6E}" srcOrd="0" destOrd="0" presId="urn:microsoft.com/office/officeart/2005/8/layout/vList2"/>
    <dgm:cxn modelId="{FC719176-99F4-4799-9E43-C00ED18F34B5}" type="presParOf" srcId="{C89A2AE3-F347-461D-B925-637B0B4EC0F7}" destId="{AFF99C5E-D5A5-4C15-A303-C1409B7ACB98}" srcOrd="1" destOrd="0" presId="urn:microsoft.com/office/officeart/2005/8/layout/vList2"/>
    <dgm:cxn modelId="{FACC253B-CAFA-4127-BE1E-3DBA56F1D060}" type="presParOf" srcId="{C89A2AE3-F347-461D-B925-637B0B4EC0F7}" destId="{CDD3718D-2950-4336-8066-A04CB2AF9688}" srcOrd="2" destOrd="0" presId="urn:microsoft.com/office/officeart/2005/8/layout/vList2"/>
    <dgm:cxn modelId="{58C305D5-C883-400E-B158-A216172CD690}" type="presParOf" srcId="{C89A2AE3-F347-461D-B925-637B0B4EC0F7}" destId="{5A050464-684C-4E05-BE3B-F4D08D14C0F3}" srcOrd="3" destOrd="0" presId="urn:microsoft.com/office/officeart/2005/8/layout/vList2"/>
    <dgm:cxn modelId="{F180459F-8560-4CD9-A1AA-7C06BBB902BC}" type="presParOf" srcId="{C89A2AE3-F347-461D-B925-637B0B4EC0F7}" destId="{D28F061C-768A-4406-AED8-C5299196C193}" srcOrd="4" destOrd="0" presId="urn:microsoft.com/office/officeart/2005/8/layout/vList2"/>
    <dgm:cxn modelId="{C87FDB1B-975B-403D-85DC-6242333BD578}" type="presParOf" srcId="{C89A2AE3-F347-461D-B925-637B0B4EC0F7}" destId="{A62F0238-9572-4621-AB9E-07D526DDA01D}" srcOrd="5" destOrd="0" presId="urn:microsoft.com/office/officeart/2005/8/layout/vList2"/>
    <dgm:cxn modelId="{BFA370E2-8466-4181-B247-0AD1ACF2F15B}" type="presParOf" srcId="{C89A2AE3-F347-461D-B925-637B0B4EC0F7}" destId="{02F9F2EC-9BFD-4950-B7D9-2EC00FD8A032}" srcOrd="6" destOrd="0" presId="urn:microsoft.com/office/officeart/2005/8/layout/vList2"/>
    <dgm:cxn modelId="{1F71179F-EF34-441D-BA78-95775363C7C2}" type="presParOf" srcId="{C89A2AE3-F347-461D-B925-637B0B4EC0F7}" destId="{4FDD8265-85EB-4E82-A8BD-99C925FAFC43}" srcOrd="7" destOrd="0" presId="urn:microsoft.com/office/officeart/2005/8/layout/vList2"/>
    <dgm:cxn modelId="{2163D9BB-E284-405F-B0C4-81A093C598D8}" type="presParOf" srcId="{C89A2AE3-F347-461D-B925-637B0B4EC0F7}" destId="{67D691EB-DA01-4077-B25B-5B17EC97130A}" srcOrd="8" destOrd="0" presId="urn:microsoft.com/office/officeart/2005/8/layout/vList2"/>
    <dgm:cxn modelId="{68CBB729-3944-4D60-8074-EDCFF4D458B2}" type="presParOf" srcId="{C89A2AE3-F347-461D-B925-637B0B4EC0F7}" destId="{660B7F20-B9B9-48F0-9A34-77BF12A1E3A2}" srcOrd="9" destOrd="0" presId="urn:microsoft.com/office/officeart/2005/8/layout/vList2"/>
    <dgm:cxn modelId="{20209384-10C4-4092-AC69-CFDC44E251FB}" type="presParOf" srcId="{C89A2AE3-F347-461D-B925-637B0B4EC0F7}" destId="{62887AD6-F9A7-497D-BBA9-72009211E0AF}" srcOrd="10" destOrd="0" presId="urn:microsoft.com/office/officeart/2005/8/layout/vList2"/>
    <dgm:cxn modelId="{6BCFE0DE-F1BD-48A5-AA80-A94117176260}" type="presParOf" srcId="{C89A2AE3-F347-461D-B925-637B0B4EC0F7}" destId="{71F7D786-56CE-4A1C-858B-A6829A0F9BA1}" srcOrd="11" destOrd="0" presId="urn:microsoft.com/office/officeart/2005/8/layout/vList2"/>
    <dgm:cxn modelId="{FF27D90D-6BFE-4351-B40E-4C221FF270B1}" type="presParOf" srcId="{C89A2AE3-F347-461D-B925-637B0B4EC0F7}" destId="{C84B1F21-0C37-4D5F-BEF0-46ED02349066}" srcOrd="12" destOrd="0" presId="urn:microsoft.com/office/officeart/2005/8/layout/vList2"/>
    <dgm:cxn modelId="{6C6F0EEB-DF10-47DD-9EDF-5396C53ABE5A}" type="presParOf" srcId="{C89A2AE3-F347-461D-B925-637B0B4EC0F7}" destId="{0C1F8E33-DF6A-4F4B-B09D-6079F7B64E04}" srcOrd="13" destOrd="0" presId="urn:microsoft.com/office/officeart/2005/8/layout/vList2"/>
    <dgm:cxn modelId="{6609BC9E-E57B-45EC-B37F-2C998AAEA9B7}" type="presParOf" srcId="{C89A2AE3-F347-461D-B925-637B0B4EC0F7}" destId="{337143F4-F1E4-42B1-AE07-213593C026EF}" srcOrd="14" destOrd="0" presId="urn:microsoft.com/office/officeart/2005/8/layout/vList2"/>
    <dgm:cxn modelId="{58332969-FA12-4297-A3FD-D8E2093AB575}" type="presParOf" srcId="{C89A2AE3-F347-461D-B925-637B0B4EC0F7}" destId="{E35C06AC-235B-4938-A0EB-B3FDCBA9C9CB}" srcOrd="15" destOrd="0" presId="urn:microsoft.com/office/officeart/2005/8/layout/vList2"/>
    <dgm:cxn modelId="{3324D587-5B11-48DA-A1D2-D5F1AD1FE16E}" type="presParOf" srcId="{C89A2AE3-F347-461D-B925-637B0B4EC0F7}" destId="{B9054564-CC64-49F2-8A85-18229D56E92F}"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8B1A76-7A38-4DFD-B301-4115B4FA4D4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8E0E036-2E27-4B02-BAA3-3240984BB433}">
      <dgm:prSet/>
      <dgm:spPr/>
      <dgm:t>
        <a:bodyPr/>
        <a:lstStyle/>
        <a:p>
          <a:pPr>
            <a:lnSpc>
              <a:spcPct val="100000"/>
            </a:lnSpc>
          </a:pPr>
          <a:r>
            <a:rPr lang="en-US"/>
            <a:t>Overall GPA</a:t>
          </a:r>
        </a:p>
      </dgm:t>
    </dgm:pt>
    <dgm:pt modelId="{3413E6BE-799F-4075-94F7-15861414FAED}" type="parTrans" cxnId="{FA2F18D9-528C-4997-A7FB-421EDCA69E3D}">
      <dgm:prSet/>
      <dgm:spPr/>
      <dgm:t>
        <a:bodyPr/>
        <a:lstStyle/>
        <a:p>
          <a:endParaRPr lang="en-US"/>
        </a:p>
      </dgm:t>
    </dgm:pt>
    <dgm:pt modelId="{03321927-04DC-4A3E-AE07-7ADC72E68DBB}" type="sibTrans" cxnId="{FA2F18D9-528C-4997-A7FB-421EDCA69E3D}">
      <dgm:prSet/>
      <dgm:spPr/>
      <dgm:t>
        <a:bodyPr/>
        <a:lstStyle/>
        <a:p>
          <a:pPr>
            <a:lnSpc>
              <a:spcPct val="100000"/>
            </a:lnSpc>
          </a:pPr>
          <a:endParaRPr lang="en-US"/>
        </a:p>
      </dgm:t>
    </dgm:pt>
    <dgm:pt modelId="{139A4BAF-A09F-4394-BC1A-FBC0656859FC}">
      <dgm:prSet/>
      <dgm:spPr/>
      <dgm:t>
        <a:bodyPr/>
        <a:lstStyle/>
        <a:p>
          <a:pPr>
            <a:lnSpc>
              <a:spcPct val="100000"/>
            </a:lnSpc>
          </a:pPr>
          <a:r>
            <a:rPr lang="en-US"/>
            <a:t>Science GPA</a:t>
          </a:r>
        </a:p>
      </dgm:t>
    </dgm:pt>
    <dgm:pt modelId="{64EAE47E-6399-42C8-A278-D582761E0A3C}" type="parTrans" cxnId="{D75D4746-FE6C-414F-A4AB-FC981CD47473}">
      <dgm:prSet/>
      <dgm:spPr/>
      <dgm:t>
        <a:bodyPr/>
        <a:lstStyle/>
        <a:p>
          <a:endParaRPr lang="en-US"/>
        </a:p>
      </dgm:t>
    </dgm:pt>
    <dgm:pt modelId="{8FF17C6E-9689-46DD-8DEC-9A5EB460E9C2}" type="sibTrans" cxnId="{D75D4746-FE6C-414F-A4AB-FC981CD47473}">
      <dgm:prSet/>
      <dgm:spPr/>
      <dgm:t>
        <a:bodyPr/>
        <a:lstStyle/>
        <a:p>
          <a:pPr>
            <a:lnSpc>
              <a:spcPct val="100000"/>
            </a:lnSpc>
          </a:pPr>
          <a:endParaRPr lang="en-US"/>
        </a:p>
      </dgm:t>
    </dgm:pt>
    <dgm:pt modelId="{3CE29DDA-986A-4975-A050-B82152996208}">
      <dgm:prSet/>
      <dgm:spPr/>
      <dgm:t>
        <a:bodyPr/>
        <a:lstStyle/>
        <a:p>
          <a:pPr>
            <a:lnSpc>
              <a:spcPct val="100000"/>
            </a:lnSpc>
          </a:pPr>
          <a:r>
            <a:rPr lang="en-US"/>
            <a:t>Standardized Tests</a:t>
          </a:r>
        </a:p>
      </dgm:t>
    </dgm:pt>
    <dgm:pt modelId="{6AE0D3A2-A245-4155-860C-54DE80CB7310}" type="parTrans" cxnId="{8EE10DAA-45D1-4E82-8F10-7BB8A3393878}">
      <dgm:prSet/>
      <dgm:spPr/>
      <dgm:t>
        <a:bodyPr/>
        <a:lstStyle/>
        <a:p>
          <a:endParaRPr lang="en-US"/>
        </a:p>
      </dgm:t>
    </dgm:pt>
    <dgm:pt modelId="{E53681CD-7A75-4783-A083-9A1254F791AE}" type="sibTrans" cxnId="{8EE10DAA-45D1-4E82-8F10-7BB8A3393878}">
      <dgm:prSet/>
      <dgm:spPr/>
      <dgm:t>
        <a:bodyPr/>
        <a:lstStyle/>
        <a:p>
          <a:pPr>
            <a:lnSpc>
              <a:spcPct val="100000"/>
            </a:lnSpc>
          </a:pPr>
          <a:endParaRPr lang="en-US"/>
        </a:p>
      </dgm:t>
    </dgm:pt>
    <dgm:pt modelId="{E7DE6EE6-4DA8-4977-9372-49FA632FA19E}">
      <dgm:prSet/>
      <dgm:spPr/>
      <dgm:t>
        <a:bodyPr/>
        <a:lstStyle/>
        <a:p>
          <a:pPr>
            <a:lnSpc>
              <a:spcPct val="100000"/>
            </a:lnSpc>
          </a:pPr>
          <a:r>
            <a:rPr lang="en-US"/>
            <a:t>Additional degrees</a:t>
          </a:r>
        </a:p>
      </dgm:t>
    </dgm:pt>
    <dgm:pt modelId="{F4DBCF52-0057-42E5-8909-653842C7A474}" type="parTrans" cxnId="{34B13B8A-82E0-441A-A655-69F7709CAEFB}">
      <dgm:prSet/>
      <dgm:spPr/>
      <dgm:t>
        <a:bodyPr/>
        <a:lstStyle/>
        <a:p>
          <a:endParaRPr lang="en-US"/>
        </a:p>
      </dgm:t>
    </dgm:pt>
    <dgm:pt modelId="{9834E816-E14A-4554-B6DE-323507D86399}" type="sibTrans" cxnId="{34B13B8A-82E0-441A-A655-69F7709CAEFB}">
      <dgm:prSet/>
      <dgm:spPr/>
      <dgm:t>
        <a:bodyPr/>
        <a:lstStyle/>
        <a:p>
          <a:endParaRPr lang="en-US"/>
        </a:p>
      </dgm:t>
    </dgm:pt>
    <dgm:pt modelId="{8C8354D4-181E-449E-8DDB-6EDEFBAAC4FD}" type="pres">
      <dgm:prSet presAssocID="{CC8B1A76-7A38-4DFD-B301-4115B4FA4D49}" presName="root" presStyleCnt="0">
        <dgm:presLayoutVars>
          <dgm:dir/>
          <dgm:resizeHandles val="exact"/>
        </dgm:presLayoutVars>
      </dgm:prSet>
      <dgm:spPr/>
    </dgm:pt>
    <dgm:pt modelId="{A2A96A32-90EB-4A77-B5B7-064BA8AC4434}" type="pres">
      <dgm:prSet presAssocID="{CC8B1A76-7A38-4DFD-B301-4115B4FA4D49}" presName="container" presStyleCnt="0">
        <dgm:presLayoutVars>
          <dgm:dir/>
          <dgm:resizeHandles val="exact"/>
        </dgm:presLayoutVars>
      </dgm:prSet>
      <dgm:spPr/>
    </dgm:pt>
    <dgm:pt modelId="{F72D04DD-F979-41B3-8E10-1F2F4D3186C4}" type="pres">
      <dgm:prSet presAssocID="{D8E0E036-2E27-4B02-BAA3-3240984BB433}" presName="compNode" presStyleCnt="0"/>
      <dgm:spPr/>
    </dgm:pt>
    <dgm:pt modelId="{F1A821EF-708B-410F-A6AD-E2A180E0FD05}" type="pres">
      <dgm:prSet presAssocID="{D8E0E036-2E27-4B02-BAA3-3240984BB433}" presName="iconBgRect" presStyleLbl="bgShp" presStyleIdx="0" presStyleCnt="4"/>
      <dgm:spPr/>
    </dgm:pt>
    <dgm:pt modelId="{D600D239-EA5B-4E5C-92DE-DA84E8F5A79E}" type="pres">
      <dgm:prSet presAssocID="{D8E0E036-2E27-4B02-BAA3-3240984BB43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F1534712-642D-4FD9-8F8A-E2405F75F431}" type="pres">
      <dgm:prSet presAssocID="{D8E0E036-2E27-4B02-BAA3-3240984BB433}" presName="spaceRect" presStyleCnt="0"/>
      <dgm:spPr/>
    </dgm:pt>
    <dgm:pt modelId="{AF06A325-373E-4040-88A7-954479185981}" type="pres">
      <dgm:prSet presAssocID="{D8E0E036-2E27-4B02-BAA3-3240984BB433}" presName="textRect" presStyleLbl="revTx" presStyleIdx="0" presStyleCnt="4">
        <dgm:presLayoutVars>
          <dgm:chMax val="1"/>
          <dgm:chPref val="1"/>
        </dgm:presLayoutVars>
      </dgm:prSet>
      <dgm:spPr/>
    </dgm:pt>
    <dgm:pt modelId="{DB8A067F-44EA-446E-AEEF-0FE79E16948F}" type="pres">
      <dgm:prSet presAssocID="{03321927-04DC-4A3E-AE07-7ADC72E68DBB}" presName="sibTrans" presStyleLbl="sibTrans2D1" presStyleIdx="0" presStyleCnt="0"/>
      <dgm:spPr/>
    </dgm:pt>
    <dgm:pt modelId="{E9B1DCFC-331A-47D6-B322-9ED107F370D5}" type="pres">
      <dgm:prSet presAssocID="{139A4BAF-A09F-4394-BC1A-FBC0656859FC}" presName="compNode" presStyleCnt="0"/>
      <dgm:spPr/>
    </dgm:pt>
    <dgm:pt modelId="{A2267DA8-7348-40C9-8177-84B2C177F169}" type="pres">
      <dgm:prSet presAssocID="{139A4BAF-A09F-4394-BC1A-FBC0656859FC}" presName="iconBgRect" presStyleLbl="bgShp" presStyleIdx="1" presStyleCnt="4"/>
      <dgm:spPr/>
    </dgm:pt>
    <dgm:pt modelId="{7EC2661F-E3FB-4E5A-AD32-173D4D847F93}" type="pres">
      <dgm:prSet presAssocID="{139A4BAF-A09F-4394-BC1A-FBC0656859F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lask"/>
        </a:ext>
      </dgm:extLst>
    </dgm:pt>
    <dgm:pt modelId="{E567A35E-527B-4116-A36E-D345839516D9}" type="pres">
      <dgm:prSet presAssocID="{139A4BAF-A09F-4394-BC1A-FBC0656859FC}" presName="spaceRect" presStyleCnt="0"/>
      <dgm:spPr/>
    </dgm:pt>
    <dgm:pt modelId="{DA0207A8-C029-418B-B429-771485B19F7F}" type="pres">
      <dgm:prSet presAssocID="{139A4BAF-A09F-4394-BC1A-FBC0656859FC}" presName="textRect" presStyleLbl="revTx" presStyleIdx="1" presStyleCnt="4">
        <dgm:presLayoutVars>
          <dgm:chMax val="1"/>
          <dgm:chPref val="1"/>
        </dgm:presLayoutVars>
      </dgm:prSet>
      <dgm:spPr/>
    </dgm:pt>
    <dgm:pt modelId="{839ADF24-1E60-4351-AE83-FC8A293C009E}" type="pres">
      <dgm:prSet presAssocID="{8FF17C6E-9689-46DD-8DEC-9A5EB460E9C2}" presName="sibTrans" presStyleLbl="sibTrans2D1" presStyleIdx="0" presStyleCnt="0"/>
      <dgm:spPr/>
    </dgm:pt>
    <dgm:pt modelId="{0ED6F325-0F54-48F0-8340-2D5B02CFE5C7}" type="pres">
      <dgm:prSet presAssocID="{3CE29DDA-986A-4975-A050-B82152996208}" presName="compNode" presStyleCnt="0"/>
      <dgm:spPr/>
    </dgm:pt>
    <dgm:pt modelId="{DCBB3C0D-BC83-43D5-AFBE-9BE67EBCB16E}" type="pres">
      <dgm:prSet presAssocID="{3CE29DDA-986A-4975-A050-B82152996208}" presName="iconBgRect" presStyleLbl="bgShp" presStyleIdx="2" presStyleCnt="4"/>
      <dgm:spPr/>
    </dgm:pt>
    <dgm:pt modelId="{E6652A4C-6794-4B0A-8354-A368590A503D}" type="pres">
      <dgm:prSet presAssocID="{3CE29DDA-986A-4975-A050-B8215299620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8E7A0965-240C-4248-998D-6377832232F8}" type="pres">
      <dgm:prSet presAssocID="{3CE29DDA-986A-4975-A050-B82152996208}" presName="spaceRect" presStyleCnt="0"/>
      <dgm:spPr/>
    </dgm:pt>
    <dgm:pt modelId="{FA865923-2725-4A4D-909E-91F38DA611D3}" type="pres">
      <dgm:prSet presAssocID="{3CE29DDA-986A-4975-A050-B82152996208}" presName="textRect" presStyleLbl="revTx" presStyleIdx="2" presStyleCnt="4">
        <dgm:presLayoutVars>
          <dgm:chMax val="1"/>
          <dgm:chPref val="1"/>
        </dgm:presLayoutVars>
      </dgm:prSet>
      <dgm:spPr/>
    </dgm:pt>
    <dgm:pt modelId="{DF30D310-927B-4A7C-AC90-000E465FF579}" type="pres">
      <dgm:prSet presAssocID="{E53681CD-7A75-4783-A083-9A1254F791AE}" presName="sibTrans" presStyleLbl="sibTrans2D1" presStyleIdx="0" presStyleCnt="0"/>
      <dgm:spPr/>
    </dgm:pt>
    <dgm:pt modelId="{AC5C74A1-73AC-4F40-B8EF-8A93CBF19346}" type="pres">
      <dgm:prSet presAssocID="{E7DE6EE6-4DA8-4977-9372-49FA632FA19E}" presName="compNode" presStyleCnt="0"/>
      <dgm:spPr/>
    </dgm:pt>
    <dgm:pt modelId="{C5513382-C528-429A-9423-0D17080860B8}" type="pres">
      <dgm:prSet presAssocID="{E7DE6EE6-4DA8-4977-9372-49FA632FA19E}" presName="iconBgRect" presStyleLbl="bgShp" presStyleIdx="3" presStyleCnt="4"/>
      <dgm:spPr/>
    </dgm:pt>
    <dgm:pt modelId="{2552E946-CAFB-4AE5-A9DC-E88DC7129BFE}" type="pres">
      <dgm:prSet presAssocID="{E7DE6EE6-4DA8-4977-9372-49FA632FA19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6B1030AA-A246-4A80-87D9-4452D1EDD0B6}" type="pres">
      <dgm:prSet presAssocID="{E7DE6EE6-4DA8-4977-9372-49FA632FA19E}" presName="spaceRect" presStyleCnt="0"/>
      <dgm:spPr/>
    </dgm:pt>
    <dgm:pt modelId="{EC47F763-0B8B-4EF2-92F2-EBB030FFE1A5}" type="pres">
      <dgm:prSet presAssocID="{E7DE6EE6-4DA8-4977-9372-49FA632FA19E}" presName="textRect" presStyleLbl="revTx" presStyleIdx="3" presStyleCnt="4">
        <dgm:presLayoutVars>
          <dgm:chMax val="1"/>
          <dgm:chPref val="1"/>
        </dgm:presLayoutVars>
      </dgm:prSet>
      <dgm:spPr/>
    </dgm:pt>
  </dgm:ptLst>
  <dgm:cxnLst>
    <dgm:cxn modelId="{0AC71D11-5171-4091-9189-6A8F3CAE93E4}" type="presOf" srcId="{E53681CD-7A75-4783-A083-9A1254F791AE}" destId="{DF30D310-927B-4A7C-AC90-000E465FF579}" srcOrd="0" destOrd="0" presId="urn:microsoft.com/office/officeart/2018/2/layout/IconCircleList"/>
    <dgm:cxn modelId="{F62E1F11-ED78-4671-A631-3038F346CCCB}" type="presOf" srcId="{03321927-04DC-4A3E-AE07-7ADC72E68DBB}" destId="{DB8A067F-44EA-446E-AEEF-0FE79E16948F}" srcOrd="0" destOrd="0" presId="urn:microsoft.com/office/officeart/2018/2/layout/IconCircleList"/>
    <dgm:cxn modelId="{D75D4746-FE6C-414F-A4AB-FC981CD47473}" srcId="{CC8B1A76-7A38-4DFD-B301-4115B4FA4D49}" destId="{139A4BAF-A09F-4394-BC1A-FBC0656859FC}" srcOrd="1" destOrd="0" parTransId="{64EAE47E-6399-42C8-A278-D582761E0A3C}" sibTransId="{8FF17C6E-9689-46DD-8DEC-9A5EB460E9C2}"/>
    <dgm:cxn modelId="{3EAD0052-C45D-4299-941D-04F59FC73A57}" type="presOf" srcId="{E7DE6EE6-4DA8-4977-9372-49FA632FA19E}" destId="{EC47F763-0B8B-4EF2-92F2-EBB030FFE1A5}" srcOrd="0" destOrd="0" presId="urn:microsoft.com/office/officeart/2018/2/layout/IconCircleList"/>
    <dgm:cxn modelId="{A3659078-5374-47C1-A192-2B2B8D4A9F0E}" type="presOf" srcId="{CC8B1A76-7A38-4DFD-B301-4115B4FA4D49}" destId="{8C8354D4-181E-449E-8DDB-6EDEFBAAC4FD}" srcOrd="0" destOrd="0" presId="urn:microsoft.com/office/officeart/2018/2/layout/IconCircleList"/>
    <dgm:cxn modelId="{34B13B8A-82E0-441A-A655-69F7709CAEFB}" srcId="{CC8B1A76-7A38-4DFD-B301-4115B4FA4D49}" destId="{E7DE6EE6-4DA8-4977-9372-49FA632FA19E}" srcOrd="3" destOrd="0" parTransId="{F4DBCF52-0057-42E5-8909-653842C7A474}" sibTransId="{9834E816-E14A-4554-B6DE-323507D86399}"/>
    <dgm:cxn modelId="{63A24796-18E4-4E6D-ACCB-DD85C70633DB}" type="presOf" srcId="{8FF17C6E-9689-46DD-8DEC-9A5EB460E9C2}" destId="{839ADF24-1E60-4351-AE83-FC8A293C009E}" srcOrd="0" destOrd="0" presId="urn:microsoft.com/office/officeart/2018/2/layout/IconCircleList"/>
    <dgm:cxn modelId="{633A6898-9B58-4A42-9C10-CDBACC7A304D}" type="presOf" srcId="{3CE29DDA-986A-4975-A050-B82152996208}" destId="{FA865923-2725-4A4D-909E-91F38DA611D3}" srcOrd="0" destOrd="0" presId="urn:microsoft.com/office/officeart/2018/2/layout/IconCircleList"/>
    <dgm:cxn modelId="{8EE10DAA-45D1-4E82-8F10-7BB8A3393878}" srcId="{CC8B1A76-7A38-4DFD-B301-4115B4FA4D49}" destId="{3CE29DDA-986A-4975-A050-B82152996208}" srcOrd="2" destOrd="0" parTransId="{6AE0D3A2-A245-4155-860C-54DE80CB7310}" sibTransId="{E53681CD-7A75-4783-A083-9A1254F791AE}"/>
    <dgm:cxn modelId="{EE406AD8-8B0F-494F-970C-941ACF6B3952}" type="presOf" srcId="{139A4BAF-A09F-4394-BC1A-FBC0656859FC}" destId="{DA0207A8-C029-418B-B429-771485B19F7F}" srcOrd="0" destOrd="0" presId="urn:microsoft.com/office/officeart/2018/2/layout/IconCircleList"/>
    <dgm:cxn modelId="{FA2F18D9-528C-4997-A7FB-421EDCA69E3D}" srcId="{CC8B1A76-7A38-4DFD-B301-4115B4FA4D49}" destId="{D8E0E036-2E27-4B02-BAA3-3240984BB433}" srcOrd="0" destOrd="0" parTransId="{3413E6BE-799F-4075-94F7-15861414FAED}" sibTransId="{03321927-04DC-4A3E-AE07-7ADC72E68DBB}"/>
    <dgm:cxn modelId="{43825EF4-A001-4829-9F0F-0C5F05241FF1}" type="presOf" srcId="{D8E0E036-2E27-4B02-BAA3-3240984BB433}" destId="{AF06A325-373E-4040-88A7-954479185981}" srcOrd="0" destOrd="0" presId="urn:microsoft.com/office/officeart/2018/2/layout/IconCircleList"/>
    <dgm:cxn modelId="{CF7AD09E-E274-4A73-A3E0-99E0AB72D9DF}" type="presParOf" srcId="{8C8354D4-181E-449E-8DDB-6EDEFBAAC4FD}" destId="{A2A96A32-90EB-4A77-B5B7-064BA8AC4434}" srcOrd="0" destOrd="0" presId="urn:microsoft.com/office/officeart/2018/2/layout/IconCircleList"/>
    <dgm:cxn modelId="{BA655567-EF15-4D48-B60E-2388CC92B726}" type="presParOf" srcId="{A2A96A32-90EB-4A77-B5B7-064BA8AC4434}" destId="{F72D04DD-F979-41B3-8E10-1F2F4D3186C4}" srcOrd="0" destOrd="0" presId="urn:microsoft.com/office/officeart/2018/2/layout/IconCircleList"/>
    <dgm:cxn modelId="{2488E24A-0534-4E92-82E7-F5B6F2399BA2}" type="presParOf" srcId="{F72D04DD-F979-41B3-8E10-1F2F4D3186C4}" destId="{F1A821EF-708B-410F-A6AD-E2A180E0FD05}" srcOrd="0" destOrd="0" presId="urn:microsoft.com/office/officeart/2018/2/layout/IconCircleList"/>
    <dgm:cxn modelId="{482168F0-3AE9-4D3C-BCCC-A65B30B4C3D6}" type="presParOf" srcId="{F72D04DD-F979-41B3-8E10-1F2F4D3186C4}" destId="{D600D239-EA5B-4E5C-92DE-DA84E8F5A79E}" srcOrd="1" destOrd="0" presId="urn:microsoft.com/office/officeart/2018/2/layout/IconCircleList"/>
    <dgm:cxn modelId="{FDBFC45E-5E2C-4B2B-ACD5-2B2ECA30A461}" type="presParOf" srcId="{F72D04DD-F979-41B3-8E10-1F2F4D3186C4}" destId="{F1534712-642D-4FD9-8F8A-E2405F75F431}" srcOrd="2" destOrd="0" presId="urn:microsoft.com/office/officeart/2018/2/layout/IconCircleList"/>
    <dgm:cxn modelId="{E4013AE3-F304-4549-8B11-21AABE41FA02}" type="presParOf" srcId="{F72D04DD-F979-41B3-8E10-1F2F4D3186C4}" destId="{AF06A325-373E-4040-88A7-954479185981}" srcOrd="3" destOrd="0" presId="urn:microsoft.com/office/officeart/2018/2/layout/IconCircleList"/>
    <dgm:cxn modelId="{927F2407-2E89-4113-9A0C-39A5407BE8C5}" type="presParOf" srcId="{A2A96A32-90EB-4A77-B5B7-064BA8AC4434}" destId="{DB8A067F-44EA-446E-AEEF-0FE79E16948F}" srcOrd="1" destOrd="0" presId="urn:microsoft.com/office/officeart/2018/2/layout/IconCircleList"/>
    <dgm:cxn modelId="{A3D41582-8B61-413E-9FF2-BB21B2057DDD}" type="presParOf" srcId="{A2A96A32-90EB-4A77-B5B7-064BA8AC4434}" destId="{E9B1DCFC-331A-47D6-B322-9ED107F370D5}" srcOrd="2" destOrd="0" presId="urn:microsoft.com/office/officeart/2018/2/layout/IconCircleList"/>
    <dgm:cxn modelId="{4DD909C9-0738-4701-8D3D-3F7B07BFC55F}" type="presParOf" srcId="{E9B1DCFC-331A-47D6-B322-9ED107F370D5}" destId="{A2267DA8-7348-40C9-8177-84B2C177F169}" srcOrd="0" destOrd="0" presId="urn:microsoft.com/office/officeart/2018/2/layout/IconCircleList"/>
    <dgm:cxn modelId="{3EA255EE-0F80-4F01-AD42-47B288FE2085}" type="presParOf" srcId="{E9B1DCFC-331A-47D6-B322-9ED107F370D5}" destId="{7EC2661F-E3FB-4E5A-AD32-173D4D847F93}" srcOrd="1" destOrd="0" presId="urn:microsoft.com/office/officeart/2018/2/layout/IconCircleList"/>
    <dgm:cxn modelId="{95E52A33-BF6F-45B8-8C7C-FC2FE62D1C51}" type="presParOf" srcId="{E9B1DCFC-331A-47D6-B322-9ED107F370D5}" destId="{E567A35E-527B-4116-A36E-D345839516D9}" srcOrd="2" destOrd="0" presId="urn:microsoft.com/office/officeart/2018/2/layout/IconCircleList"/>
    <dgm:cxn modelId="{6D65C499-C3CB-4BBA-B3D9-01CF2E1491B3}" type="presParOf" srcId="{E9B1DCFC-331A-47D6-B322-9ED107F370D5}" destId="{DA0207A8-C029-418B-B429-771485B19F7F}" srcOrd="3" destOrd="0" presId="urn:microsoft.com/office/officeart/2018/2/layout/IconCircleList"/>
    <dgm:cxn modelId="{24C064C7-D597-417E-9789-2B91557D6692}" type="presParOf" srcId="{A2A96A32-90EB-4A77-B5B7-064BA8AC4434}" destId="{839ADF24-1E60-4351-AE83-FC8A293C009E}" srcOrd="3" destOrd="0" presId="urn:microsoft.com/office/officeart/2018/2/layout/IconCircleList"/>
    <dgm:cxn modelId="{09D7E717-AA00-4E9C-81DF-F4DA54305025}" type="presParOf" srcId="{A2A96A32-90EB-4A77-B5B7-064BA8AC4434}" destId="{0ED6F325-0F54-48F0-8340-2D5B02CFE5C7}" srcOrd="4" destOrd="0" presId="urn:microsoft.com/office/officeart/2018/2/layout/IconCircleList"/>
    <dgm:cxn modelId="{29FA7159-02A4-4DB2-8792-4191983B059B}" type="presParOf" srcId="{0ED6F325-0F54-48F0-8340-2D5B02CFE5C7}" destId="{DCBB3C0D-BC83-43D5-AFBE-9BE67EBCB16E}" srcOrd="0" destOrd="0" presId="urn:microsoft.com/office/officeart/2018/2/layout/IconCircleList"/>
    <dgm:cxn modelId="{22A0645E-9157-44ED-BB5E-18920BB82C9C}" type="presParOf" srcId="{0ED6F325-0F54-48F0-8340-2D5B02CFE5C7}" destId="{E6652A4C-6794-4B0A-8354-A368590A503D}" srcOrd="1" destOrd="0" presId="urn:microsoft.com/office/officeart/2018/2/layout/IconCircleList"/>
    <dgm:cxn modelId="{EA169BDC-603F-4FDD-939C-64C0C2456DBB}" type="presParOf" srcId="{0ED6F325-0F54-48F0-8340-2D5B02CFE5C7}" destId="{8E7A0965-240C-4248-998D-6377832232F8}" srcOrd="2" destOrd="0" presId="urn:microsoft.com/office/officeart/2018/2/layout/IconCircleList"/>
    <dgm:cxn modelId="{9D67FD68-0BE0-4657-8628-6547179D7D11}" type="presParOf" srcId="{0ED6F325-0F54-48F0-8340-2D5B02CFE5C7}" destId="{FA865923-2725-4A4D-909E-91F38DA611D3}" srcOrd="3" destOrd="0" presId="urn:microsoft.com/office/officeart/2018/2/layout/IconCircleList"/>
    <dgm:cxn modelId="{74DB54A9-9DFF-4303-92CB-D0076ED0191F}" type="presParOf" srcId="{A2A96A32-90EB-4A77-B5B7-064BA8AC4434}" destId="{DF30D310-927B-4A7C-AC90-000E465FF579}" srcOrd="5" destOrd="0" presId="urn:microsoft.com/office/officeart/2018/2/layout/IconCircleList"/>
    <dgm:cxn modelId="{C5D3204F-7CF4-4E83-89D0-6187C1A50114}" type="presParOf" srcId="{A2A96A32-90EB-4A77-B5B7-064BA8AC4434}" destId="{AC5C74A1-73AC-4F40-B8EF-8A93CBF19346}" srcOrd="6" destOrd="0" presId="urn:microsoft.com/office/officeart/2018/2/layout/IconCircleList"/>
    <dgm:cxn modelId="{3192AAE3-2E15-4808-8699-D422C62CF060}" type="presParOf" srcId="{AC5C74A1-73AC-4F40-B8EF-8A93CBF19346}" destId="{C5513382-C528-429A-9423-0D17080860B8}" srcOrd="0" destOrd="0" presId="urn:microsoft.com/office/officeart/2018/2/layout/IconCircleList"/>
    <dgm:cxn modelId="{6458E102-521F-40A6-8926-33EF20722873}" type="presParOf" srcId="{AC5C74A1-73AC-4F40-B8EF-8A93CBF19346}" destId="{2552E946-CAFB-4AE5-A9DC-E88DC7129BFE}" srcOrd="1" destOrd="0" presId="urn:microsoft.com/office/officeart/2018/2/layout/IconCircleList"/>
    <dgm:cxn modelId="{99ACB78E-318E-4F08-A60B-B0FB91A2ACD8}" type="presParOf" srcId="{AC5C74A1-73AC-4F40-B8EF-8A93CBF19346}" destId="{6B1030AA-A246-4A80-87D9-4452D1EDD0B6}" srcOrd="2" destOrd="0" presId="urn:microsoft.com/office/officeart/2018/2/layout/IconCircleList"/>
    <dgm:cxn modelId="{196ADAE0-3744-4A87-89F7-995C8E11509E}" type="presParOf" srcId="{AC5C74A1-73AC-4F40-B8EF-8A93CBF19346}" destId="{EC47F763-0B8B-4EF2-92F2-EBB030FFE1A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DA1382-6477-4447-891F-9A7E3880D16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83D42F3-9AA5-4A91-8674-679D9D366212}">
      <dgm:prSet/>
      <dgm:spPr/>
      <dgm:t>
        <a:bodyPr/>
        <a:lstStyle/>
        <a:p>
          <a:r>
            <a:rPr lang="en-US"/>
            <a:t>Express value of diversity in mission, vision, values, and strategic goals</a:t>
          </a:r>
        </a:p>
      </dgm:t>
    </dgm:pt>
    <dgm:pt modelId="{77B8B326-86C6-46AE-8692-6BDE6CA2AAEC}" type="parTrans" cxnId="{CBBB7302-85E2-4A81-B1B3-04475D7049CA}">
      <dgm:prSet/>
      <dgm:spPr/>
      <dgm:t>
        <a:bodyPr/>
        <a:lstStyle/>
        <a:p>
          <a:endParaRPr lang="en-US"/>
        </a:p>
      </dgm:t>
    </dgm:pt>
    <dgm:pt modelId="{BF4F37F2-56D7-44AC-B6E0-4D31A7150F70}" type="sibTrans" cxnId="{CBBB7302-85E2-4A81-B1B3-04475D7049CA}">
      <dgm:prSet/>
      <dgm:spPr/>
      <dgm:t>
        <a:bodyPr/>
        <a:lstStyle/>
        <a:p>
          <a:endParaRPr lang="en-US"/>
        </a:p>
      </dgm:t>
    </dgm:pt>
    <dgm:pt modelId="{7AD43B04-7C1B-421C-B8D2-6836AA9365E8}">
      <dgm:prSet/>
      <dgm:spPr/>
      <dgm:t>
        <a:bodyPr/>
        <a:lstStyle/>
        <a:p>
          <a:r>
            <a:rPr lang="en-US"/>
            <a:t>Solid stakeholder support at all levels</a:t>
          </a:r>
        </a:p>
      </dgm:t>
    </dgm:pt>
    <dgm:pt modelId="{F74422D1-3EC6-4BD8-B6B1-F9CFB21FE995}" type="parTrans" cxnId="{9716D573-4C03-4D1B-8B09-2CC8BE60FC80}">
      <dgm:prSet/>
      <dgm:spPr/>
      <dgm:t>
        <a:bodyPr/>
        <a:lstStyle/>
        <a:p>
          <a:endParaRPr lang="en-US"/>
        </a:p>
      </dgm:t>
    </dgm:pt>
    <dgm:pt modelId="{E2F3CD73-920E-48F6-9E47-4646D59B5841}" type="sibTrans" cxnId="{9716D573-4C03-4D1B-8B09-2CC8BE60FC80}">
      <dgm:prSet/>
      <dgm:spPr/>
      <dgm:t>
        <a:bodyPr/>
        <a:lstStyle/>
        <a:p>
          <a:endParaRPr lang="en-US"/>
        </a:p>
      </dgm:t>
    </dgm:pt>
    <dgm:pt modelId="{80479543-9012-46FA-AB8F-DEA6A06A0977}">
      <dgm:prSet/>
      <dgm:spPr/>
      <dgm:t>
        <a:bodyPr/>
        <a:lstStyle/>
        <a:p>
          <a:r>
            <a:rPr lang="en-US"/>
            <a:t>Administration</a:t>
          </a:r>
        </a:p>
      </dgm:t>
    </dgm:pt>
    <dgm:pt modelId="{1F17C87A-2831-46CF-A234-F4F8393462E8}" type="parTrans" cxnId="{6CC9AD2D-4CDC-4C72-ABD9-A5FEA0595EEA}">
      <dgm:prSet/>
      <dgm:spPr/>
      <dgm:t>
        <a:bodyPr/>
        <a:lstStyle/>
        <a:p>
          <a:endParaRPr lang="en-US"/>
        </a:p>
      </dgm:t>
    </dgm:pt>
    <dgm:pt modelId="{4E60C7DA-74C0-405D-BCBF-72861C7BE23F}" type="sibTrans" cxnId="{6CC9AD2D-4CDC-4C72-ABD9-A5FEA0595EEA}">
      <dgm:prSet/>
      <dgm:spPr/>
      <dgm:t>
        <a:bodyPr/>
        <a:lstStyle/>
        <a:p>
          <a:endParaRPr lang="en-US"/>
        </a:p>
      </dgm:t>
    </dgm:pt>
    <dgm:pt modelId="{E1937185-50E9-45FD-830B-903A8932AF96}">
      <dgm:prSet/>
      <dgm:spPr/>
      <dgm:t>
        <a:bodyPr/>
        <a:lstStyle/>
        <a:p>
          <a:r>
            <a:rPr lang="en-US"/>
            <a:t>Faculty</a:t>
          </a:r>
        </a:p>
      </dgm:t>
    </dgm:pt>
    <dgm:pt modelId="{1168293F-66FC-4C1E-9679-AB0CB7CE8BC4}" type="parTrans" cxnId="{FF2394DB-CBE5-4383-8591-E37A6D0EF064}">
      <dgm:prSet/>
      <dgm:spPr/>
      <dgm:t>
        <a:bodyPr/>
        <a:lstStyle/>
        <a:p>
          <a:endParaRPr lang="en-US"/>
        </a:p>
      </dgm:t>
    </dgm:pt>
    <dgm:pt modelId="{0A5B3698-AC44-4041-86F5-2FED81C20E9B}" type="sibTrans" cxnId="{FF2394DB-CBE5-4383-8591-E37A6D0EF064}">
      <dgm:prSet/>
      <dgm:spPr/>
      <dgm:t>
        <a:bodyPr/>
        <a:lstStyle/>
        <a:p>
          <a:endParaRPr lang="en-US"/>
        </a:p>
      </dgm:t>
    </dgm:pt>
    <dgm:pt modelId="{B7D9056F-A909-4464-A7E9-E6AA8BBF7637}">
      <dgm:prSet/>
      <dgm:spPr/>
      <dgm:t>
        <a:bodyPr/>
        <a:lstStyle/>
        <a:p>
          <a:r>
            <a:rPr lang="en-US"/>
            <a:t>Admissions staff</a:t>
          </a:r>
        </a:p>
      </dgm:t>
    </dgm:pt>
    <dgm:pt modelId="{6443BCBB-F473-4177-8725-E085B1003542}" type="parTrans" cxnId="{F4AA64AB-BE4F-4D80-9593-0AE5D73D38A4}">
      <dgm:prSet/>
      <dgm:spPr/>
      <dgm:t>
        <a:bodyPr/>
        <a:lstStyle/>
        <a:p>
          <a:endParaRPr lang="en-US"/>
        </a:p>
      </dgm:t>
    </dgm:pt>
    <dgm:pt modelId="{6482E4EB-DE03-4460-BCF1-9016785B4E1C}" type="sibTrans" cxnId="{F4AA64AB-BE4F-4D80-9593-0AE5D73D38A4}">
      <dgm:prSet/>
      <dgm:spPr/>
      <dgm:t>
        <a:bodyPr/>
        <a:lstStyle/>
        <a:p>
          <a:endParaRPr lang="en-US"/>
        </a:p>
      </dgm:t>
    </dgm:pt>
    <dgm:pt modelId="{9EA6D388-BCEA-49BB-B336-49BF21998AD6}">
      <dgm:prSet/>
      <dgm:spPr/>
      <dgm:t>
        <a:bodyPr/>
        <a:lstStyle/>
        <a:p>
          <a:r>
            <a:rPr lang="en-US"/>
            <a:t>Accrediting bodies and nursing community</a:t>
          </a:r>
        </a:p>
      </dgm:t>
    </dgm:pt>
    <dgm:pt modelId="{E3C8895C-6DF2-45F1-B8B8-904C64284E40}" type="parTrans" cxnId="{27C2BDAA-F99E-49F6-BAAF-F9F7DA5AFC58}">
      <dgm:prSet/>
      <dgm:spPr/>
      <dgm:t>
        <a:bodyPr/>
        <a:lstStyle/>
        <a:p>
          <a:endParaRPr lang="en-US"/>
        </a:p>
      </dgm:t>
    </dgm:pt>
    <dgm:pt modelId="{4E7A34FA-2C85-4341-9B4A-0C1055EF7096}" type="sibTrans" cxnId="{27C2BDAA-F99E-49F6-BAAF-F9F7DA5AFC58}">
      <dgm:prSet/>
      <dgm:spPr/>
      <dgm:t>
        <a:bodyPr/>
        <a:lstStyle/>
        <a:p>
          <a:endParaRPr lang="en-US"/>
        </a:p>
      </dgm:t>
    </dgm:pt>
    <dgm:pt modelId="{E0E43634-A81B-450F-B10B-AAA673309968}">
      <dgm:prSet/>
      <dgm:spPr/>
      <dgm:t>
        <a:bodyPr/>
        <a:lstStyle/>
        <a:p>
          <a:r>
            <a:rPr lang="en-US"/>
            <a:t>Healthcare (employers, hospital association)</a:t>
          </a:r>
        </a:p>
      </dgm:t>
    </dgm:pt>
    <dgm:pt modelId="{5A55C1A7-7CC3-4023-ADF2-FC2129040E26}" type="parTrans" cxnId="{9AF6D389-0A80-4B6E-AB80-FF8843CEC8FF}">
      <dgm:prSet/>
      <dgm:spPr/>
      <dgm:t>
        <a:bodyPr/>
        <a:lstStyle/>
        <a:p>
          <a:endParaRPr lang="en-US"/>
        </a:p>
      </dgm:t>
    </dgm:pt>
    <dgm:pt modelId="{CCA7E3AD-001E-47CC-99E1-0BB58EE47B6C}" type="sibTrans" cxnId="{9AF6D389-0A80-4B6E-AB80-FF8843CEC8FF}">
      <dgm:prSet/>
      <dgm:spPr/>
      <dgm:t>
        <a:bodyPr/>
        <a:lstStyle/>
        <a:p>
          <a:endParaRPr lang="en-US"/>
        </a:p>
      </dgm:t>
    </dgm:pt>
    <dgm:pt modelId="{68315861-7C40-4862-815B-7875360157F3}">
      <dgm:prSet/>
      <dgm:spPr/>
      <dgm:t>
        <a:bodyPr/>
        <a:lstStyle/>
        <a:p>
          <a:r>
            <a:rPr lang="en-US"/>
            <a:t>Community</a:t>
          </a:r>
        </a:p>
      </dgm:t>
    </dgm:pt>
    <dgm:pt modelId="{04435CE0-9786-4775-921D-87B1396B9E73}" type="parTrans" cxnId="{6DD00AEC-4D7A-4295-AEEC-73FD66ABAD48}">
      <dgm:prSet/>
      <dgm:spPr/>
      <dgm:t>
        <a:bodyPr/>
        <a:lstStyle/>
        <a:p>
          <a:endParaRPr lang="en-US"/>
        </a:p>
      </dgm:t>
    </dgm:pt>
    <dgm:pt modelId="{154AD087-1869-424B-92DC-422C52469A58}" type="sibTrans" cxnId="{6DD00AEC-4D7A-4295-AEEC-73FD66ABAD48}">
      <dgm:prSet/>
      <dgm:spPr/>
      <dgm:t>
        <a:bodyPr/>
        <a:lstStyle/>
        <a:p>
          <a:endParaRPr lang="en-US"/>
        </a:p>
      </dgm:t>
    </dgm:pt>
    <dgm:pt modelId="{9C7DD286-91C3-4603-B890-CBC762D576D5}" type="pres">
      <dgm:prSet presAssocID="{13DA1382-6477-4447-891F-9A7E3880D168}" presName="linear" presStyleCnt="0">
        <dgm:presLayoutVars>
          <dgm:animLvl val="lvl"/>
          <dgm:resizeHandles val="exact"/>
        </dgm:presLayoutVars>
      </dgm:prSet>
      <dgm:spPr/>
    </dgm:pt>
    <dgm:pt modelId="{C0543DBB-372B-4037-A4EE-ECD69DD0C17B}" type="pres">
      <dgm:prSet presAssocID="{283D42F3-9AA5-4A91-8674-679D9D366212}" presName="parentText" presStyleLbl="node1" presStyleIdx="0" presStyleCnt="2">
        <dgm:presLayoutVars>
          <dgm:chMax val="0"/>
          <dgm:bulletEnabled val="1"/>
        </dgm:presLayoutVars>
      </dgm:prSet>
      <dgm:spPr/>
    </dgm:pt>
    <dgm:pt modelId="{949497DF-6E8B-4D80-8B58-EB0C68804877}" type="pres">
      <dgm:prSet presAssocID="{BF4F37F2-56D7-44AC-B6E0-4D31A7150F70}" presName="spacer" presStyleCnt="0"/>
      <dgm:spPr/>
    </dgm:pt>
    <dgm:pt modelId="{47B042D0-D215-4733-831F-9FE56FE22EFE}" type="pres">
      <dgm:prSet presAssocID="{7AD43B04-7C1B-421C-B8D2-6836AA9365E8}" presName="parentText" presStyleLbl="node1" presStyleIdx="1" presStyleCnt="2">
        <dgm:presLayoutVars>
          <dgm:chMax val="0"/>
          <dgm:bulletEnabled val="1"/>
        </dgm:presLayoutVars>
      </dgm:prSet>
      <dgm:spPr/>
    </dgm:pt>
    <dgm:pt modelId="{388DF5A4-0EC6-43C0-BE40-88E940A9C65E}" type="pres">
      <dgm:prSet presAssocID="{7AD43B04-7C1B-421C-B8D2-6836AA9365E8}" presName="childText" presStyleLbl="revTx" presStyleIdx="0" presStyleCnt="1">
        <dgm:presLayoutVars>
          <dgm:bulletEnabled val="1"/>
        </dgm:presLayoutVars>
      </dgm:prSet>
      <dgm:spPr/>
    </dgm:pt>
  </dgm:ptLst>
  <dgm:cxnLst>
    <dgm:cxn modelId="{CBBB7302-85E2-4A81-B1B3-04475D7049CA}" srcId="{13DA1382-6477-4447-891F-9A7E3880D168}" destId="{283D42F3-9AA5-4A91-8674-679D9D366212}" srcOrd="0" destOrd="0" parTransId="{77B8B326-86C6-46AE-8692-6BDE6CA2AAEC}" sibTransId="{BF4F37F2-56D7-44AC-B6E0-4D31A7150F70}"/>
    <dgm:cxn modelId="{E0A6670B-F62A-445F-BA88-56A79FFA4219}" type="presOf" srcId="{9EA6D388-BCEA-49BB-B336-49BF21998AD6}" destId="{388DF5A4-0EC6-43C0-BE40-88E940A9C65E}" srcOrd="0" destOrd="3" presId="urn:microsoft.com/office/officeart/2005/8/layout/vList2"/>
    <dgm:cxn modelId="{6CC9AD2D-4CDC-4C72-ABD9-A5FEA0595EEA}" srcId="{7AD43B04-7C1B-421C-B8D2-6836AA9365E8}" destId="{80479543-9012-46FA-AB8F-DEA6A06A0977}" srcOrd="0" destOrd="0" parTransId="{1F17C87A-2831-46CF-A234-F4F8393462E8}" sibTransId="{4E60C7DA-74C0-405D-BCBF-72861C7BE23F}"/>
    <dgm:cxn modelId="{977FF22D-05C9-4CCF-8C51-61FC9A4C2F7D}" type="presOf" srcId="{13DA1382-6477-4447-891F-9A7E3880D168}" destId="{9C7DD286-91C3-4603-B890-CBC762D576D5}" srcOrd="0" destOrd="0" presId="urn:microsoft.com/office/officeart/2005/8/layout/vList2"/>
    <dgm:cxn modelId="{2AF3A932-D8F5-4E83-8106-D4E52D5C049F}" type="presOf" srcId="{E0E43634-A81B-450F-B10B-AAA673309968}" destId="{388DF5A4-0EC6-43C0-BE40-88E940A9C65E}" srcOrd="0" destOrd="4" presId="urn:microsoft.com/office/officeart/2005/8/layout/vList2"/>
    <dgm:cxn modelId="{F618203D-CD8A-44B3-94DF-B70621221BAA}" type="presOf" srcId="{E1937185-50E9-45FD-830B-903A8932AF96}" destId="{388DF5A4-0EC6-43C0-BE40-88E940A9C65E}" srcOrd="0" destOrd="1" presId="urn:microsoft.com/office/officeart/2005/8/layout/vList2"/>
    <dgm:cxn modelId="{5817D660-418F-4B62-A921-DEE08AF1018A}" type="presOf" srcId="{7AD43B04-7C1B-421C-B8D2-6836AA9365E8}" destId="{47B042D0-D215-4733-831F-9FE56FE22EFE}" srcOrd="0" destOrd="0" presId="urn:microsoft.com/office/officeart/2005/8/layout/vList2"/>
    <dgm:cxn modelId="{9716D573-4C03-4D1B-8B09-2CC8BE60FC80}" srcId="{13DA1382-6477-4447-891F-9A7E3880D168}" destId="{7AD43B04-7C1B-421C-B8D2-6836AA9365E8}" srcOrd="1" destOrd="0" parTransId="{F74422D1-3EC6-4BD8-B6B1-F9CFB21FE995}" sibTransId="{E2F3CD73-920E-48F6-9E47-4646D59B5841}"/>
    <dgm:cxn modelId="{9AF6D389-0A80-4B6E-AB80-FF8843CEC8FF}" srcId="{7AD43B04-7C1B-421C-B8D2-6836AA9365E8}" destId="{E0E43634-A81B-450F-B10B-AAA673309968}" srcOrd="4" destOrd="0" parTransId="{5A55C1A7-7CC3-4023-ADF2-FC2129040E26}" sibTransId="{CCA7E3AD-001E-47CC-99E1-0BB58EE47B6C}"/>
    <dgm:cxn modelId="{EFAC6E8B-1C0B-49FD-9D9B-33DA97B61D91}" type="presOf" srcId="{80479543-9012-46FA-AB8F-DEA6A06A0977}" destId="{388DF5A4-0EC6-43C0-BE40-88E940A9C65E}" srcOrd="0" destOrd="0" presId="urn:microsoft.com/office/officeart/2005/8/layout/vList2"/>
    <dgm:cxn modelId="{27C2BDAA-F99E-49F6-BAAF-F9F7DA5AFC58}" srcId="{7AD43B04-7C1B-421C-B8D2-6836AA9365E8}" destId="{9EA6D388-BCEA-49BB-B336-49BF21998AD6}" srcOrd="3" destOrd="0" parTransId="{E3C8895C-6DF2-45F1-B8B8-904C64284E40}" sibTransId="{4E7A34FA-2C85-4341-9B4A-0C1055EF7096}"/>
    <dgm:cxn modelId="{F4AA64AB-BE4F-4D80-9593-0AE5D73D38A4}" srcId="{7AD43B04-7C1B-421C-B8D2-6836AA9365E8}" destId="{B7D9056F-A909-4464-A7E9-E6AA8BBF7637}" srcOrd="2" destOrd="0" parTransId="{6443BCBB-F473-4177-8725-E085B1003542}" sibTransId="{6482E4EB-DE03-4460-BCF1-9016785B4E1C}"/>
    <dgm:cxn modelId="{56C693B8-EC3E-463B-A24B-753CC7C7B78F}" type="presOf" srcId="{B7D9056F-A909-4464-A7E9-E6AA8BBF7637}" destId="{388DF5A4-0EC6-43C0-BE40-88E940A9C65E}" srcOrd="0" destOrd="2" presId="urn:microsoft.com/office/officeart/2005/8/layout/vList2"/>
    <dgm:cxn modelId="{14B59CC1-E64C-44A2-8E36-96520B3081FF}" type="presOf" srcId="{283D42F3-9AA5-4A91-8674-679D9D366212}" destId="{C0543DBB-372B-4037-A4EE-ECD69DD0C17B}" srcOrd="0" destOrd="0" presId="urn:microsoft.com/office/officeart/2005/8/layout/vList2"/>
    <dgm:cxn modelId="{A6451AD0-14EF-48D2-91F8-2CECA5B046C9}" type="presOf" srcId="{68315861-7C40-4862-815B-7875360157F3}" destId="{388DF5A4-0EC6-43C0-BE40-88E940A9C65E}" srcOrd="0" destOrd="5" presId="urn:microsoft.com/office/officeart/2005/8/layout/vList2"/>
    <dgm:cxn modelId="{FF2394DB-CBE5-4383-8591-E37A6D0EF064}" srcId="{7AD43B04-7C1B-421C-B8D2-6836AA9365E8}" destId="{E1937185-50E9-45FD-830B-903A8932AF96}" srcOrd="1" destOrd="0" parTransId="{1168293F-66FC-4C1E-9679-AB0CB7CE8BC4}" sibTransId="{0A5B3698-AC44-4041-86F5-2FED81C20E9B}"/>
    <dgm:cxn modelId="{6DD00AEC-4D7A-4295-AEEC-73FD66ABAD48}" srcId="{7AD43B04-7C1B-421C-B8D2-6836AA9365E8}" destId="{68315861-7C40-4862-815B-7875360157F3}" srcOrd="5" destOrd="0" parTransId="{04435CE0-9786-4775-921D-87B1396B9E73}" sibTransId="{154AD087-1869-424B-92DC-422C52469A58}"/>
    <dgm:cxn modelId="{CE3AA7F0-C1EA-4523-B06A-38F2704B1F42}" type="presParOf" srcId="{9C7DD286-91C3-4603-B890-CBC762D576D5}" destId="{C0543DBB-372B-4037-A4EE-ECD69DD0C17B}" srcOrd="0" destOrd="0" presId="urn:microsoft.com/office/officeart/2005/8/layout/vList2"/>
    <dgm:cxn modelId="{BAE06ED3-4929-4CA4-B77D-D670AD4C323E}" type="presParOf" srcId="{9C7DD286-91C3-4603-B890-CBC762D576D5}" destId="{949497DF-6E8B-4D80-8B58-EB0C68804877}" srcOrd="1" destOrd="0" presId="urn:microsoft.com/office/officeart/2005/8/layout/vList2"/>
    <dgm:cxn modelId="{70672EEE-E30C-4D4C-B8ED-5FD88F8CC4C5}" type="presParOf" srcId="{9C7DD286-91C3-4603-B890-CBC762D576D5}" destId="{47B042D0-D215-4733-831F-9FE56FE22EFE}" srcOrd="2" destOrd="0" presId="urn:microsoft.com/office/officeart/2005/8/layout/vList2"/>
    <dgm:cxn modelId="{24B110E4-1B0B-4C6F-B992-D17EB5D240DB}" type="presParOf" srcId="{9C7DD286-91C3-4603-B890-CBC762D576D5}" destId="{388DF5A4-0EC6-43C0-BE40-88E940A9C65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D372C3-BAEB-46AE-8164-4F8975670B0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24457A3-A380-4814-9E6B-7AFE48C1CD88}">
      <dgm:prSet/>
      <dgm:spPr/>
      <dgm:t>
        <a:bodyPr/>
        <a:lstStyle/>
        <a:p>
          <a:pPr>
            <a:lnSpc>
              <a:spcPct val="100000"/>
            </a:lnSpc>
          </a:pPr>
          <a:r>
            <a:rPr lang="en-US"/>
            <a:t>Forms</a:t>
          </a:r>
        </a:p>
      </dgm:t>
    </dgm:pt>
    <dgm:pt modelId="{831AA045-8364-4F10-8E2C-73124E40FEB6}" type="parTrans" cxnId="{62E08CA7-07B3-4C6C-B00C-577CBDD44860}">
      <dgm:prSet/>
      <dgm:spPr/>
      <dgm:t>
        <a:bodyPr/>
        <a:lstStyle/>
        <a:p>
          <a:endParaRPr lang="en-US"/>
        </a:p>
      </dgm:t>
    </dgm:pt>
    <dgm:pt modelId="{16853483-12ED-4241-85F4-276FB3DA5DE2}" type="sibTrans" cxnId="{62E08CA7-07B3-4C6C-B00C-577CBDD44860}">
      <dgm:prSet/>
      <dgm:spPr/>
      <dgm:t>
        <a:bodyPr/>
        <a:lstStyle/>
        <a:p>
          <a:endParaRPr lang="en-US"/>
        </a:p>
      </dgm:t>
    </dgm:pt>
    <dgm:pt modelId="{8250EB5C-5D1A-4473-B0C0-3A424CBCBDC9}">
      <dgm:prSet/>
      <dgm:spPr/>
      <dgm:t>
        <a:bodyPr/>
        <a:lstStyle/>
        <a:p>
          <a:pPr>
            <a:lnSpc>
              <a:spcPct val="100000"/>
            </a:lnSpc>
          </a:pPr>
          <a:r>
            <a:rPr lang="en-US"/>
            <a:t>Essay</a:t>
          </a:r>
        </a:p>
      </dgm:t>
    </dgm:pt>
    <dgm:pt modelId="{FAFC54F5-102D-4AF6-B0B6-E300AE1F6CF1}" type="parTrans" cxnId="{9E2B0FBE-1602-4E6A-BDF5-0F884EC99FE6}">
      <dgm:prSet/>
      <dgm:spPr/>
      <dgm:t>
        <a:bodyPr/>
        <a:lstStyle/>
        <a:p>
          <a:endParaRPr lang="en-US"/>
        </a:p>
      </dgm:t>
    </dgm:pt>
    <dgm:pt modelId="{AE001DCE-D2EB-4677-BEFA-AD806A4717AC}" type="sibTrans" cxnId="{9E2B0FBE-1602-4E6A-BDF5-0F884EC99FE6}">
      <dgm:prSet/>
      <dgm:spPr/>
      <dgm:t>
        <a:bodyPr/>
        <a:lstStyle/>
        <a:p>
          <a:endParaRPr lang="en-US"/>
        </a:p>
      </dgm:t>
    </dgm:pt>
    <dgm:pt modelId="{C4443106-E0DD-485E-A7E5-6030236B7073}">
      <dgm:prSet/>
      <dgm:spPr/>
      <dgm:t>
        <a:bodyPr/>
        <a:lstStyle/>
        <a:p>
          <a:pPr>
            <a:lnSpc>
              <a:spcPct val="100000"/>
            </a:lnSpc>
          </a:pPr>
          <a:r>
            <a:rPr lang="en-US"/>
            <a:t>Interview</a:t>
          </a:r>
        </a:p>
      </dgm:t>
    </dgm:pt>
    <dgm:pt modelId="{750C1EEE-CC8C-41D4-A775-1CAE0AB02E1A}" type="parTrans" cxnId="{6050A76E-9CAF-47E5-B6E4-5EBBAD836DC1}">
      <dgm:prSet/>
      <dgm:spPr/>
      <dgm:t>
        <a:bodyPr/>
        <a:lstStyle/>
        <a:p>
          <a:endParaRPr lang="en-US"/>
        </a:p>
      </dgm:t>
    </dgm:pt>
    <dgm:pt modelId="{B0964D56-B12A-49C5-8344-12355DA1D182}" type="sibTrans" cxnId="{6050A76E-9CAF-47E5-B6E4-5EBBAD836DC1}">
      <dgm:prSet/>
      <dgm:spPr/>
      <dgm:t>
        <a:bodyPr/>
        <a:lstStyle/>
        <a:p>
          <a:endParaRPr lang="en-US"/>
        </a:p>
      </dgm:t>
    </dgm:pt>
    <dgm:pt modelId="{7DDC9B54-749D-4885-8AAF-64AF9BD4FA06}" type="pres">
      <dgm:prSet presAssocID="{80D372C3-BAEB-46AE-8164-4F8975670B00}" presName="root" presStyleCnt="0">
        <dgm:presLayoutVars>
          <dgm:dir/>
          <dgm:resizeHandles val="exact"/>
        </dgm:presLayoutVars>
      </dgm:prSet>
      <dgm:spPr/>
    </dgm:pt>
    <dgm:pt modelId="{9E0A4744-FE33-4958-B103-B6F204129EC4}" type="pres">
      <dgm:prSet presAssocID="{F24457A3-A380-4814-9E6B-7AFE48C1CD88}" presName="compNode" presStyleCnt="0"/>
      <dgm:spPr/>
    </dgm:pt>
    <dgm:pt modelId="{32BC5299-C889-4A7C-88F8-B79CD0C9099A}" type="pres">
      <dgm:prSet presAssocID="{F24457A3-A380-4814-9E6B-7AFE48C1CD8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75353CF6-C335-42AA-8AA3-1A20AA1EBB90}" type="pres">
      <dgm:prSet presAssocID="{F24457A3-A380-4814-9E6B-7AFE48C1CD88}" presName="spaceRect" presStyleCnt="0"/>
      <dgm:spPr/>
    </dgm:pt>
    <dgm:pt modelId="{DA568F3F-BD0F-4410-A3C2-9B09C73F11FB}" type="pres">
      <dgm:prSet presAssocID="{F24457A3-A380-4814-9E6B-7AFE48C1CD88}" presName="textRect" presStyleLbl="revTx" presStyleIdx="0" presStyleCnt="3">
        <dgm:presLayoutVars>
          <dgm:chMax val="1"/>
          <dgm:chPref val="1"/>
        </dgm:presLayoutVars>
      </dgm:prSet>
      <dgm:spPr/>
    </dgm:pt>
    <dgm:pt modelId="{566CACB6-8D8F-4665-AF9A-D0D163DC4D8A}" type="pres">
      <dgm:prSet presAssocID="{16853483-12ED-4241-85F4-276FB3DA5DE2}" presName="sibTrans" presStyleCnt="0"/>
      <dgm:spPr/>
    </dgm:pt>
    <dgm:pt modelId="{0D34603C-E14C-4CE3-8D89-3FE46D3EF51F}" type="pres">
      <dgm:prSet presAssocID="{8250EB5C-5D1A-4473-B0C0-3A424CBCBDC9}" presName="compNode" presStyleCnt="0"/>
      <dgm:spPr/>
    </dgm:pt>
    <dgm:pt modelId="{22E31643-A110-4D59-8C99-1E5B6B5F719F}" type="pres">
      <dgm:prSet presAssocID="{8250EB5C-5D1A-4473-B0C0-3A424CBCBDC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ncil"/>
        </a:ext>
      </dgm:extLst>
    </dgm:pt>
    <dgm:pt modelId="{0C8F43D5-97C0-44F1-B4EA-E91ED7170476}" type="pres">
      <dgm:prSet presAssocID="{8250EB5C-5D1A-4473-B0C0-3A424CBCBDC9}" presName="spaceRect" presStyleCnt="0"/>
      <dgm:spPr/>
    </dgm:pt>
    <dgm:pt modelId="{025F9E2E-D1AE-468A-91C3-9CE9C6A5BE65}" type="pres">
      <dgm:prSet presAssocID="{8250EB5C-5D1A-4473-B0C0-3A424CBCBDC9}" presName="textRect" presStyleLbl="revTx" presStyleIdx="1" presStyleCnt="3">
        <dgm:presLayoutVars>
          <dgm:chMax val="1"/>
          <dgm:chPref val="1"/>
        </dgm:presLayoutVars>
      </dgm:prSet>
      <dgm:spPr/>
    </dgm:pt>
    <dgm:pt modelId="{45D59D6E-7675-4850-944E-921F68D2F5E3}" type="pres">
      <dgm:prSet presAssocID="{AE001DCE-D2EB-4677-BEFA-AD806A4717AC}" presName="sibTrans" presStyleCnt="0"/>
      <dgm:spPr/>
    </dgm:pt>
    <dgm:pt modelId="{56FD4BDB-0EBB-408D-8378-440793F6C275}" type="pres">
      <dgm:prSet presAssocID="{C4443106-E0DD-485E-A7E5-6030236B7073}" presName="compNode" presStyleCnt="0"/>
      <dgm:spPr/>
    </dgm:pt>
    <dgm:pt modelId="{95F16FA5-4E6A-4EFE-9958-4C6F0D687C1B}" type="pres">
      <dgm:prSet presAssocID="{C4443106-E0DD-485E-A7E5-6030236B707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adio microphone"/>
        </a:ext>
      </dgm:extLst>
    </dgm:pt>
    <dgm:pt modelId="{22D9A9B6-BA12-43C1-B8D3-59DA4F6A8B88}" type="pres">
      <dgm:prSet presAssocID="{C4443106-E0DD-485E-A7E5-6030236B7073}" presName="spaceRect" presStyleCnt="0"/>
      <dgm:spPr/>
    </dgm:pt>
    <dgm:pt modelId="{3A152CCD-266F-4C47-AF89-E0D48CD3E492}" type="pres">
      <dgm:prSet presAssocID="{C4443106-E0DD-485E-A7E5-6030236B7073}" presName="textRect" presStyleLbl="revTx" presStyleIdx="2" presStyleCnt="3">
        <dgm:presLayoutVars>
          <dgm:chMax val="1"/>
          <dgm:chPref val="1"/>
        </dgm:presLayoutVars>
      </dgm:prSet>
      <dgm:spPr/>
    </dgm:pt>
  </dgm:ptLst>
  <dgm:cxnLst>
    <dgm:cxn modelId="{BA669F32-A5FF-4148-A8DC-0496E8FBAA01}" type="presOf" srcId="{F24457A3-A380-4814-9E6B-7AFE48C1CD88}" destId="{DA568F3F-BD0F-4410-A3C2-9B09C73F11FB}" srcOrd="0" destOrd="0" presId="urn:microsoft.com/office/officeart/2018/2/layout/IconLabelList"/>
    <dgm:cxn modelId="{F2B38434-D503-4AF1-B5C6-CEFF699AC707}" type="presOf" srcId="{80D372C3-BAEB-46AE-8164-4F8975670B00}" destId="{7DDC9B54-749D-4885-8AAF-64AF9BD4FA06}" srcOrd="0" destOrd="0" presId="urn:microsoft.com/office/officeart/2018/2/layout/IconLabelList"/>
    <dgm:cxn modelId="{6050A76E-9CAF-47E5-B6E4-5EBBAD836DC1}" srcId="{80D372C3-BAEB-46AE-8164-4F8975670B00}" destId="{C4443106-E0DD-485E-A7E5-6030236B7073}" srcOrd="2" destOrd="0" parTransId="{750C1EEE-CC8C-41D4-A775-1CAE0AB02E1A}" sibTransId="{B0964D56-B12A-49C5-8344-12355DA1D182}"/>
    <dgm:cxn modelId="{62E08CA7-07B3-4C6C-B00C-577CBDD44860}" srcId="{80D372C3-BAEB-46AE-8164-4F8975670B00}" destId="{F24457A3-A380-4814-9E6B-7AFE48C1CD88}" srcOrd="0" destOrd="0" parTransId="{831AA045-8364-4F10-8E2C-73124E40FEB6}" sibTransId="{16853483-12ED-4241-85F4-276FB3DA5DE2}"/>
    <dgm:cxn modelId="{9E2B0FBE-1602-4E6A-BDF5-0F884EC99FE6}" srcId="{80D372C3-BAEB-46AE-8164-4F8975670B00}" destId="{8250EB5C-5D1A-4473-B0C0-3A424CBCBDC9}" srcOrd="1" destOrd="0" parTransId="{FAFC54F5-102D-4AF6-B0B6-E300AE1F6CF1}" sibTransId="{AE001DCE-D2EB-4677-BEFA-AD806A4717AC}"/>
    <dgm:cxn modelId="{0A00EEE9-B9C1-4183-95A5-D87EA39E8A38}" type="presOf" srcId="{8250EB5C-5D1A-4473-B0C0-3A424CBCBDC9}" destId="{025F9E2E-D1AE-468A-91C3-9CE9C6A5BE65}" srcOrd="0" destOrd="0" presId="urn:microsoft.com/office/officeart/2018/2/layout/IconLabelList"/>
    <dgm:cxn modelId="{B71521F2-5332-4724-8D6F-BCE688716A8D}" type="presOf" srcId="{C4443106-E0DD-485E-A7E5-6030236B7073}" destId="{3A152CCD-266F-4C47-AF89-E0D48CD3E492}" srcOrd="0" destOrd="0" presId="urn:microsoft.com/office/officeart/2018/2/layout/IconLabelList"/>
    <dgm:cxn modelId="{F5C41BF8-382D-442E-936E-8F044C46D7C0}" type="presParOf" srcId="{7DDC9B54-749D-4885-8AAF-64AF9BD4FA06}" destId="{9E0A4744-FE33-4958-B103-B6F204129EC4}" srcOrd="0" destOrd="0" presId="urn:microsoft.com/office/officeart/2018/2/layout/IconLabelList"/>
    <dgm:cxn modelId="{1A2A3F93-DF4B-464E-9502-2065BCBDCC20}" type="presParOf" srcId="{9E0A4744-FE33-4958-B103-B6F204129EC4}" destId="{32BC5299-C889-4A7C-88F8-B79CD0C9099A}" srcOrd="0" destOrd="0" presId="urn:microsoft.com/office/officeart/2018/2/layout/IconLabelList"/>
    <dgm:cxn modelId="{B3286EE9-2EC5-49C4-905E-408CDBD02251}" type="presParOf" srcId="{9E0A4744-FE33-4958-B103-B6F204129EC4}" destId="{75353CF6-C335-42AA-8AA3-1A20AA1EBB90}" srcOrd="1" destOrd="0" presId="urn:microsoft.com/office/officeart/2018/2/layout/IconLabelList"/>
    <dgm:cxn modelId="{FAE488CE-4CC2-4C4E-928F-364A3EF4069C}" type="presParOf" srcId="{9E0A4744-FE33-4958-B103-B6F204129EC4}" destId="{DA568F3F-BD0F-4410-A3C2-9B09C73F11FB}" srcOrd="2" destOrd="0" presId="urn:microsoft.com/office/officeart/2018/2/layout/IconLabelList"/>
    <dgm:cxn modelId="{9EACF6A9-B3B6-430B-9C0B-EFA90512C81E}" type="presParOf" srcId="{7DDC9B54-749D-4885-8AAF-64AF9BD4FA06}" destId="{566CACB6-8D8F-4665-AF9A-D0D163DC4D8A}" srcOrd="1" destOrd="0" presId="urn:microsoft.com/office/officeart/2018/2/layout/IconLabelList"/>
    <dgm:cxn modelId="{A370676B-1F31-4A60-B83A-4226A091CB31}" type="presParOf" srcId="{7DDC9B54-749D-4885-8AAF-64AF9BD4FA06}" destId="{0D34603C-E14C-4CE3-8D89-3FE46D3EF51F}" srcOrd="2" destOrd="0" presId="urn:microsoft.com/office/officeart/2018/2/layout/IconLabelList"/>
    <dgm:cxn modelId="{70687FC0-7002-4EAB-BDC9-0E51DF6756E1}" type="presParOf" srcId="{0D34603C-E14C-4CE3-8D89-3FE46D3EF51F}" destId="{22E31643-A110-4D59-8C99-1E5B6B5F719F}" srcOrd="0" destOrd="0" presId="urn:microsoft.com/office/officeart/2018/2/layout/IconLabelList"/>
    <dgm:cxn modelId="{41E2C3FC-D53A-4B8C-8F3B-32758E02DFB9}" type="presParOf" srcId="{0D34603C-E14C-4CE3-8D89-3FE46D3EF51F}" destId="{0C8F43D5-97C0-44F1-B4EA-E91ED7170476}" srcOrd="1" destOrd="0" presId="urn:microsoft.com/office/officeart/2018/2/layout/IconLabelList"/>
    <dgm:cxn modelId="{BA7AB2DD-50AA-4C0D-9EBE-E1CF1E115576}" type="presParOf" srcId="{0D34603C-E14C-4CE3-8D89-3FE46D3EF51F}" destId="{025F9E2E-D1AE-468A-91C3-9CE9C6A5BE65}" srcOrd="2" destOrd="0" presId="urn:microsoft.com/office/officeart/2018/2/layout/IconLabelList"/>
    <dgm:cxn modelId="{55219C04-AB32-4646-A1DC-83C7A7613732}" type="presParOf" srcId="{7DDC9B54-749D-4885-8AAF-64AF9BD4FA06}" destId="{45D59D6E-7675-4850-944E-921F68D2F5E3}" srcOrd="3" destOrd="0" presId="urn:microsoft.com/office/officeart/2018/2/layout/IconLabelList"/>
    <dgm:cxn modelId="{FF4FC8B2-8394-423D-B88E-5B356324DF1D}" type="presParOf" srcId="{7DDC9B54-749D-4885-8AAF-64AF9BD4FA06}" destId="{56FD4BDB-0EBB-408D-8378-440793F6C275}" srcOrd="4" destOrd="0" presId="urn:microsoft.com/office/officeart/2018/2/layout/IconLabelList"/>
    <dgm:cxn modelId="{6EA2998C-989A-4D21-A409-8026C0860379}" type="presParOf" srcId="{56FD4BDB-0EBB-408D-8378-440793F6C275}" destId="{95F16FA5-4E6A-4EFE-9958-4C6F0D687C1B}" srcOrd="0" destOrd="0" presId="urn:microsoft.com/office/officeart/2018/2/layout/IconLabelList"/>
    <dgm:cxn modelId="{6EF850B1-D1E5-4768-85FF-259B14A027DE}" type="presParOf" srcId="{56FD4BDB-0EBB-408D-8378-440793F6C275}" destId="{22D9A9B6-BA12-43C1-B8D3-59DA4F6A8B88}" srcOrd="1" destOrd="0" presId="urn:microsoft.com/office/officeart/2018/2/layout/IconLabelList"/>
    <dgm:cxn modelId="{2A5763C7-EA9D-4734-9289-EDB746766777}" type="presParOf" srcId="{56FD4BDB-0EBB-408D-8378-440793F6C275}" destId="{3A152CCD-266F-4C47-AF89-E0D48CD3E49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D272B1-72CE-41C6-97E9-849BAE033397}"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8D9B5A11-26DA-48CC-B5E0-76CFA2D072BD}">
      <dgm:prSet/>
      <dgm:spPr/>
      <dgm:t>
        <a:bodyPr/>
        <a:lstStyle/>
        <a:p>
          <a:pPr>
            <a:lnSpc>
              <a:spcPct val="100000"/>
            </a:lnSpc>
            <a:buFont typeface="Arial" panose="020B0604020202020204" pitchFamily="34" charset="0"/>
            <a:buChar char="•"/>
          </a:pPr>
          <a:r>
            <a:rPr lang="en-US"/>
            <a:t>Ethics</a:t>
          </a:r>
          <a:br>
            <a:rPr lang="en-US"/>
          </a:br>
          <a:r>
            <a:rPr lang="en-US"/>
            <a:t>Advocacy</a:t>
          </a:r>
          <a:br>
            <a:rPr lang="en-US"/>
          </a:br>
          <a:r>
            <a:rPr lang="en-US"/>
            <a:t>Resilience</a:t>
          </a:r>
          <a:br>
            <a:rPr lang="en-US"/>
          </a:br>
          <a:r>
            <a:rPr lang="en-US"/>
            <a:t>Role of the nurse</a:t>
          </a:r>
        </a:p>
      </dgm:t>
    </dgm:pt>
    <dgm:pt modelId="{A046B845-82CD-4240-94A6-945762B7DF81}" type="parTrans" cxnId="{8A5EBA64-E41C-43B7-B226-624D5C149E1B}">
      <dgm:prSet/>
      <dgm:spPr/>
      <dgm:t>
        <a:bodyPr/>
        <a:lstStyle/>
        <a:p>
          <a:endParaRPr lang="en-US"/>
        </a:p>
      </dgm:t>
    </dgm:pt>
    <dgm:pt modelId="{CFCCEA45-5EED-4AD3-B9D8-B967EF47F84C}" type="sibTrans" cxnId="{8A5EBA64-E41C-43B7-B226-624D5C149E1B}">
      <dgm:prSet/>
      <dgm:spPr/>
      <dgm:t>
        <a:bodyPr/>
        <a:lstStyle/>
        <a:p>
          <a:endParaRPr lang="en-US"/>
        </a:p>
      </dgm:t>
    </dgm:pt>
    <dgm:pt modelId="{20A96B5B-41E7-4B8C-8F61-FF9B70FA6E33}">
      <dgm:prSet/>
      <dgm:spPr/>
      <dgm:t>
        <a:bodyPr/>
        <a:lstStyle/>
        <a:p>
          <a:pPr>
            <a:lnSpc>
              <a:spcPct val="100000"/>
            </a:lnSpc>
            <a:buNone/>
          </a:pPr>
          <a:r>
            <a:rPr lang="en-US"/>
            <a:t>30 seconds to read prompt and 90 seconds to respond</a:t>
          </a:r>
        </a:p>
      </dgm:t>
    </dgm:pt>
    <dgm:pt modelId="{3F4D6D38-D682-43E5-94CF-806D1549BCC9}" type="parTrans" cxnId="{852B6798-DD5F-4F98-8E2E-AE798B0E20D7}">
      <dgm:prSet/>
      <dgm:spPr/>
      <dgm:t>
        <a:bodyPr/>
        <a:lstStyle/>
        <a:p>
          <a:endParaRPr lang="en-US"/>
        </a:p>
      </dgm:t>
    </dgm:pt>
    <dgm:pt modelId="{396B9EC7-D664-4FF6-94E5-9FA72BF8AB8F}" type="sibTrans" cxnId="{852B6798-DD5F-4F98-8E2E-AE798B0E20D7}">
      <dgm:prSet/>
      <dgm:spPr/>
      <dgm:t>
        <a:bodyPr/>
        <a:lstStyle/>
        <a:p>
          <a:endParaRPr lang="en-US"/>
        </a:p>
      </dgm:t>
    </dgm:pt>
    <dgm:pt modelId="{B89B4792-9D09-4864-AF02-F340CEDB68D1}">
      <dgm:prSet/>
      <dgm:spPr/>
      <dgm:t>
        <a:bodyPr/>
        <a:lstStyle/>
        <a:p>
          <a:pPr>
            <a:lnSpc>
              <a:spcPct val="100000"/>
            </a:lnSpc>
            <a:defRPr b="1"/>
          </a:pPr>
          <a:r>
            <a:rPr lang="en-US"/>
            <a:t>Rubric evaluated if applicant had</a:t>
          </a:r>
        </a:p>
      </dgm:t>
    </dgm:pt>
    <dgm:pt modelId="{C6DC4829-C3B9-4CA5-86D8-62364363AD6F}" type="parTrans" cxnId="{F754C777-B731-4BEA-A59E-6EA31C4BA149}">
      <dgm:prSet/>
      <dgm:spPr/>
      <dgm:t>
        <a:bodyPr/>
        <a:lstStyle/>
        <a:p>
          <a:endParaRPr lang="en-US"/>
        </a:p>
      </dgm:t>
    </dgm:pt>
    <dgm:pt modelId="{3229FCE9-7ABF-4A91-BEF5-6A782F2B945A}" type="sibTrans" cxnId="{F754C777-B731-4BEA-A59E-6EA31C4BA149}">
      <dgm:prSet/>
      <dgm:spPr/>
      <dgm:t>
        <a:bodyPr/>
        <a:lstStyle/>
        <a:p>
          <a:endParaRPr lang="en-US"/>
        </a:p>
      </dgm:t>
    </dgm:pt>
    <dgm:pt modelId="{6D287A24-EAED-4B46-B824-AC8A701E35C4}">
      <dgm:prSet/>
      <dgm:spPr/>
      <dgm:t>
        <a:bodyPr/>
        <a:lstStyle/>
        <a:p>
          <a:pPr>
            <a:lnSpc>
              <a:spcPct val="100000"/>
            </a:lnSpc>
          </a:pPr>
          <a:r>
            <a:rPr lang="en-US"/>
            <a:t>A main idea</a:t>
          </a:r>
        </a:p>
      </dgm:t>
    </dgm:pt>
    <dgm:pt modelId="{77D28C07-4F1A-47C9-8D8B-901EC171C67B}" type="parTrans" cxnId="{89F8B0D9-3475-4E22-B7EF-5401570612DC}">
      <dgm:prSet/>
      <dgm:spPr/>
      <dgm:t>
        <a:bodyPr/>
        <a:lstStyle/>
        <a:p>
          <a:endParaRPr lang="en-US"/>
        </a:p>
      </dgm:t>
    </dgm:pt>
    <dgm:pt modelId="{FBE1BF10-4FCB-4D95-92E9-F216286D1033}" type="sibTrans" cxnId="{89F8B0D9-3475-4E22-B7EF-5401570612DC}">
      <dgm:prSet/>
      <dgm:spPr/>
      <dgm:t>
        <a:bodyPr/>
        <a:lstStyle/>
        <a:p>
          <a:endParaRPr lang="en-US"/>
        </a:p>
      </dgm:t>
    </dgm:pt>
    <dgm:pt modelId="{8F0B9409-3F2B-45D7-9BB6-DFEE7B8F3FA5}">
      <dgm:prSet/>
      <dgm:spPr/>
      <dgm:t>
        <a:bodyPr/>
        <a:lstStyle/>
        <a:p>
          <a:pPr>
            <a:lnSpc>
              <a:spcPct val="100000"/>
            </a:lnSpc>
          </a:pPr>
          <a:r>
            <a:rPr lang="en-US"/>
            <a:t>Support for main idea</a:t>
          </a:r>
        </a:p>
      </dgm:t>
    </dgm:pt>
    <dgm:pt modelId="{887F48D2-4E39-4479-A359-37D1D94ECA5B}" type="parTrans" cxnId="{49EF243D-C246-4994-B0B0-5F30DEC1E692}">
      <dgm:prSet/>
      <dgm:spPr/>
      <dgm:t>
        <a:bodyPr/>
        <a:lstStyle/>
        <a:p>
          <a:endParaRPr lang="en-US"/>
        </a:p>
      </dgm:t>
    </dgm:pt>
    <dgm:pt modelId="{6AAFDD9E-6F87-44A7-8A38-CBB1D001E403}" type="sibTrans" cxnId="{49EF243D-C246-4994-B0B0-5F30DEC1E692}">
      <dgm:prSet/>
      <dgm:spPr/>
      <dgm:t>
        <a:bodyPr/>
        <a:lstStyle/>
        <a:p>
          <a:endParaRPr lang="en-US"/>
        </a:p>
      </dgm:t>
    </dgm:pt>
    <dgm:pt modelId="{5AA9E905-61FF-4F27-A001-BA794213FFC5}">
      <dgm:prSet/>
      <dgm:spPr/>
      <dgm:t>
        <a:bodyPr/>
        <a:lstStyle/>
        <a:p>
          <a:pPr>
            <a:lnSpc>
              <a:spcPct val="100000"/>
            </a:lnSpc>
          </a:pPr>
          <a:r>
            <a:rPr lang="en-US"/>
            <a:t>Somewhat detailed information to back up their thoughts</a:t>
          </a:r>
        </a:p>
      </dgm:t>
    </dgm:pt>
    <dgm:pt modelId="{BDA4987D-C853-424F-AD5E-83ADB65AF5B8}" type="parTrans" cxnId="{F23F5C15-7394-4BBF-9B4C-A50A9F393516}">
      <dgm:prSet/>
      <dgm:spPr/>
      <dgm:t>
        <a:bodyPr/>
        <a:lstStyle/>
        <a:p>
          <a:endParaRPr lang="en-US"/>
        </a:p>
      </dgm:t>
    </dgm:pt>
    <dgm:pt modelId="{912A3ED3-817B-4B2D-9977-04E93B0949CC}" type="sibTrans" cxnId="{F23F5C15-7394-4BBF-9B4C-A50A9F393516}">
      <dgm:prSet/>
      <dgm:spPr/>
      <dgm:t>
        <a:bodyPr/>
        <a:lstStyle/>
        <a:p>
          <a:endParaRPr lang="en-US"/>
        </a:p>
      </dgm:t>
    </dgm:pt>
    <dgm:pt modelId="{6285642A-FD6A-4765-8EA5-58CA1DD69C38}">
      <dgm:prSet/>
      <dgm:spPr/>
      <dgm:t>
        <a:bodyPr/>
        <a:lstStyle/>
        <a:p>
          <a:pPr>
            <a:lnSpc>
              <a:spcPct val="100000"/>
            </a:lnSpc>
          </a:pPr>
          <a:r>
            <a:rPr lang="en-US"/>
            <a:t>A clear presentation</a:t>
          </a:r>
        </a:p>
      </dgm:t>
    </dgm:pt>
    <dgm:pt modelId="{A15FF8B8-0DF1-4877-AB1B-88ABFF9391EC}" type="parTrans" cxnId="{02750360-D1F8-4E2B-B1EC-DAF95CECA374}">
      <dgm:prSet/>
      <dgm:spPr/>
      <dgm:t>
        <a:bodyPr/>
        <a:lstStyle/>
        <a:p>
          <a:endParaRPr lang="en-US"/>
        </a:p>
      </dgm:t>
    </dgm:pt>
    <dgm:pt modelId="{7311AA9F-5F4B-44E6-AFCA-7A9C6BA586F4}" type="sibTrans" cxnId="{02750360-D1F8-4E2B-B1EC-DAF95CECA374}">
      <dgm:prSet/>
      <dgm:spPr/>
      <dgm:t>
        <a:bodyPr/>
        <a:lstStyle/>
        <a:p>
          <a:endParaRPr lang="en-US"/>
        </a:p>
      </dgm:t>
    </dgm:pt>
    <dgm:pt modelId="{2C5C7093-95A7-4F2C-ACBD-EBE8F6ACE003}">
      <dgm:prSet/>
      <dgm:spPr/>
      <dgm:t>
        <a:bodyPr/>
        <a:lstStyle/>
        <a:p>
          <a:pPr>
            <a:lnSpc>
              <a:spcPct val="100000"/>
            </a:lnSpc>
            <a:defRPr b="1"/>
          </a:pPr>
          <a:r>
            <a:rPr lang="en-US"/>
            <a:t>Four Questions</a:t>
          </a:r>
        </a:p>
      </dgm:t>
    </dgm:pt>
    <dgm:pt modelId="{5E9687E4-5986-486C-8AC0-95C0989199C9}" type="sibTrans" cxnId="{A0CDFE27-BC10-4029-8A60-4E7B05606DE3}">
      <dgm:prSet/>
      <dgm:spPr/>
      <dgm:t>
        <a:bodyPr/>
        <a:lstStyle/>
        <a:p>
          <a:endParaRPr lang="en-US"/>
        </a:p>
      </dgm:t>
    </dgm:pt>
    <dgm:pt modelId="{5EC4ED1A-C453-4FA5-9E20-8A6E82753D39}" type="parTrans" cxnId="{A0CDFE27-BC10-4029-8A60-4E7B05606DE3}">
      <dgm:prSet/>
      <dgm:spPr/>
      <dgm:t>
        <a:bodyPr/>
        <a:lstStyle/>
        <a:p>
          <a:endParaRPr lang="en-US"/>
        </a:p>
      </dgm:t>
    </dgm:pt>
    <dgm:pt modelId="{9AFEB23F-E78A-4F18-AC61-A29EDF7A7460}" type="pres">
      <dgm:prSet presAssocID="{1ED272B1-72CE-41C6-97E9-849BAE033397}" presName="root" presStyleCnt="0">
        <dgm:presLayoutVars>
          <dgm:dir/>
          <dgm:resizeHandles val="exact"/>
        </dgm:presLayoutVars>
      </dgm:prSet>
      <dgm:spPr/>
    </dgm:pt>
    <dgm:pt modelId="{74BB863F-C29E-4A17-BF9E-38CD4F324D13}" type="pres">
      <dgm:prSet presAssocID="{2C5C7093-95A7-4F2C-ACBD-EBE8F6ACE003}" presName="compNode" presStyleCnt="0"/>
      <dgm:spPr/>
    </dgm:pt>
    <dgm:pt modelId="{4AB87670-F05A-4C16-90B7-A9088CC9ACBA}" type="pres">
      <dgm:prSet presAssocID="{2C5C7093-95A7-4F2C-ACBD-EBE8F6ACE00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opwatch"/>
        </a:ext>
      </dgm:extLst>
    </dgm:pt>
    <dgm:pt modelId="{77AF5061-3F3E-4F0F-B2E7-7FF000C4AE86}" type="pres">
      <dgm:prSet presAssocID="{2C5C7093-95A7-4F2C-ACBD-EBE8F6ACE003}" presName="iconSpace" presStyleCnt="0"/>
      <dgm:spPr/>
    </dgm:pt>
    <dgm:pt modelId="{FF2FE1F4-B25F-4748-AE33-449BCCF4DBD1}" type="pres">
      <dgm:prSet presAssocID="{2C5C7093-95A7-4F2C-ACBD-EBE8F6ACE003}" presName="parTx" presStyleLbl="revTx" presStyleIdx="0" presStyleCnt="4">
        <dgm:presLayoutVars>
          <dgm:chMax val="0"/>
          <dgm:chPref val="0"/>
        </dgm:presLayoutVars>
      </dgm:prSet>
      <dgm:spPr/>
    </dgm:pt>
    <dgm:pt modelId="{15E656E7-CBCE-45B6-904E-58F077551ECD}" type="pres">
      <dgm:prSet presAssocID="{2C5C7093-95A7-4F2C-ACBD-EBE8F6ACE003}" presName="txSpace" presStyleCnt="0"/>
      <dgm:spPr/>
    </dgm:pt>
    <dgm:pt modelId="{BA84D619-86FB-463D-BB90-B6684405126D}" type="pres">
      <dgm:prSet presAssocID="{2C5C7093-95A7-4F2C-ACBD-EBE8F6ACE003}" presName="desTx" presStyleLbl="revTx" presStyleIdx="1" presStyleCnt="4" custLinFactNeighborX="-941" custLinFactNeighborY="-11034">
        <dgm:presLayoutVars/>
      </dgm:prSet>
      <dgm:spPr/>
    </dgm:pt>
    <dgm:pt modelId="{3239F6BB-5C28-4620-B603-68CD25967236}" type="pres">
      <dgm:prSet presAssocID="{5E9687E4-5986-486C-8AC0-95C0989199C9}" presName="sibTrans" presStyleCnt="0"/>
      <dgm:spPr/>
    </dgm:pt>
    <dgm:pt modelId="{981F8DFA-6283-4FE4-BA6F-4A14F5447371}" type="pres">
      <dgm:prSet presAssocID="{B89B4792-9D09-4864-AF02-F340CEDB68D1}" presName="compNode" presStyleCnt="0"/>
      <dgm:spPr/>
    </dgm:pt>
    <dgm:pt modelId="{4F930CF9-2734-482F-93B8-6B88D4711DD1}" type="pres">
      <dgm:prSet presAssocID="{B89B4792-9D09-4864-AF02-F340CEDB68D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bulb"/>
        </a:ext>
      </dgm:extLst>
    </dgm:pt>
    <dgm:pt modelId="{634CFF59-B95D-4662-B214-0744FDF2FE5B}" type="pres">
      <dgm:prSet presAssocID="{B89B4792-9D09-4864-AF02-F340CEDB68D1}" presName="iconSpace" presStyleCnt="0"/>
      <dgm:spPr/>
    </dgm:pt>
    <dgm:pt modelId="{32AA000A-229D-4851-8EE8-90FC24B4B7E5}" type="pres">
      <dgm:prSet presAssocID="{B89B4792-9D09-4864-AF02-F340CEDB68D1}" presName="parTx" presStyleLbl="revTx" presStyleIdx="2" presStyleCnt="4">
        <dgm:presLayoutVars>
          <dgm:chMax val="0"/>
          <dgm:chPref val="0"/>
        </dgm:presLayoutVars>
      </dgm:prSet>
      <dgm:spPr/>
    </dgm:pt>
    <dgm:pt modelId="{B9C5B61E-8BAF-48FC-A2BF-80B34D92F3C2}" type="pres">
      <dgm:prSet presAssocID="{B89B4792-9D09-4864-AF02-F340CEDB68D1}" presName="txSpace" presStyleCnt="0"/>
      <dgm:spPr/>
    </dgm:pt>
    <dgm:pt modelId="{487C7D4A-545F-40F1-8DEC-576313ADAD2B}" type="pres">
      <dgm:prSet presAssocID="{B89B4792-9D09-4864-AF02-F340CEDB68D1}" presName="desTx" presStyleLbl="revTx" presStyleIdx="3" presStyleCnt="4" custLinFactNeighborX="-235" custLinFactNeighborY="-10100">
        <dgm:presLayoutVars/>
      </dgm:prSet>
      <dgm:spPr/>
    </dgm:pt>
  </dgm:ptLst>
  <dgm:cxnLst>
    <dgm:cxn modelId="{69FAE401-2B62-4262-9D43-09A7449C0E1D}" type="presOf" srcId="{20A96B5B-41E7-4B8C-8F61-FF9B70FA6E33}" destId="{BA84D619-86FB-463D-BB90-B6684405126D}" srcOrd="0" destOrd="1" presId="urn:microsoft.com/office/officeart/2018/2/layout/IconLabelDescriptionList"/>
    <dgm:cxn modelId="{F23F5C15-7394-4BBF-9B4C-A50A9F393516}" srcId="{B89B4792-9D09-4864-AF02-F340CEDB68D1}" destId="{5AA9E905-61FF-4F27-A001-BA794213FFC5}" srcOrd="2" destOrd="0" parTransId="{BDA4987D-C853-424F-AD5E-83ADB65AF5B8}" sibTransId="{912A3ED3-817B-4B2D-9977-04E93B0949CC}"/>
    <dgm:cxn modelId="{E48ECE25-A473-41EE-88FE-C8AEB27ABBE9}" type="presOf" srcId="{8D9B5A11-26DA-48CC-B5E0-76CFA2D072BD}" destId="{BA84D619-86FB-463D-BB90-B6684405126D}" srcOrd="0" destOrd="0" presId="urn:microsoft.com/office/officeart/2018/2/layout/IconLabelDescriptionList"/>
    <dgm:cxn modelId="{A0CDFE27-BC10-4029-8A60-4E7B05606DE3}" srcId="{1ED272B1-72CE-41C6-97E9-849BAE033397}" destId="{2C5C7093-95A7-4F2C-ACBD-EBE8F6ACE003}" srcOrd="0" destOrd="0" parTransId="{5EC4ED1A-C453-4FA5-9E20-8A6E82753D39}" sibTransId="{5E9687E4-5986-486C-8AC0-95C0989199C9}"/>
    <dgm:cxn modelId="{4718E037-BB3F-491D-8E60-7B5ED05E91B8}" type="presOf" srcId="{1ED272B1-72CE-41C6-97E9-849BAE033397}" destId="{9AFEB23F-E78A-4F18-AC61-A29EDF7A7460}" srcOrd="0" destOrd="0" presId="urn:microsoft.com/office/officeart/2018/2/layout/IconLabelDescriptionList"/>
    <dgm:cxn modelId="{49EF243D-C246-4994-B0B0-5F30DEC1E692}" srcId="{B89B4792-9D09-4864-AF02-F340CEDB68D1}" destId="{8F0B9409-3F2B-45D7-9BB6-DFEE7B8F3FA5}" srcOrd="1" destOrd="0" parTransId="{887F48D2-4E39-4479-A359-37D1D94ECA5B}" sibTransId="{6AAFDD9E-6F87-44A7-8A38-CBB1D001E403}"/>
    <dgm:cxn modelId="{02750360-D1F8-4E2B-B1EC-DAF95CECA374}" srcId="{B89B4792-9D09-4864-AF02-F340CEDB68D1}" destId="{6285642A-FD6A-4765-8EA5-58CA1DD69C38}" srcOrd="3" destOrd="0" parTransId="{A15FF8B8-0DF1-4877-AB1B-88ABFF9391EC}" sibTransId="{7311AA9F-5F4B-44E6-AFCA-7A9C6BA586F4}"/>
    <dgm:cxn modelId="{8A5EBA64-E41C-43B7-B226-624D5C149E1B}" srcId="{2C5C7093-95A7-4F2C-ACBD-EBE8F6ACE003}" destId="{8D9B5A11-26DA-48CC-B5E0-76CFA2D072BD}" srcOrd="0" destOrd="0" parTransId="{A046B845-82CD-4240-94A6-945762B7DF81}" sibTransId="{CFCCEA45-5EED-4AD3-B9D8-B967EF47F84C}"/>
    <dgm:cxn modelId="{62914145-506F-4535-B9AE-4C35E3C4CF62}" type="presOf" srcId="{5AA9E905-61FF-4F27-A001-BA794213FFC5}" destId="{487C7D4A-545F-40F1-8DEC-576313ADAD2B}" srcOrd="0" destOrd="2" presId="urn:microsoft.com/office/officeart/2018/2/layout/IconLabelDescriptionList"/>
    <dgm:cxn modelId="{66679B46-E191-43B6-8014-ED154A1C5FD2}" type="presOf" srcId="{6285642A-FD6A-4765-8EA5-58CA1DD69C38}" destId="{487C7D4A-545F-40F1-8DEC-576313ADAD2B}" srcOrd="0" destOrd="3" presId="urn:microsoft.com/office/officeart/2018/2/layout/IconLabelDescriptionList"/>
    <dgm:cxn modelId="{F754C777-B731-4BEA-A59E-6EA31C4BA149}" srcId="{1ED272B1-72CE-41C6-97E9-849BAE033397}" destId="{B89B4792-9D09-4864-AF02-F340CEDB68D1}" srcOrd="1" destOrd="0" parTransId="{C6DC4829-C3B9-4CA5-86D8-62364363AD6F}" sibTransId="{3229FCE9-7ABF-4A91-BEF5-6A782F2B945A}"/>
    <dgm:cxn modelId="{852B6798-DD5F-4F98-8E2E-AE798B0E20D7}" srcId="{2C5C7093-95A7-4F2C-ACBD-EBE8F6ACE003}" destId="{20A96B5B-41E7-4B8C-8F61-FF9B70FA6E33}" srcOrd="1" destOrd="0" parTransId="{3F4D6D38-D682-43E5-94CF-806D1549BCC9}" sibTransId="{396B9EC7-D664-4FF6-94E5-9FA72BF8AB8F}"/>
    <dgm:cxn modelId="{BD9D17B1-1A33-48E9-B9B1-44E23A483A95}" type="presOf" srcId="{8F0B9409-3F2B-45D7-9BB6-DFEE7B8F3FA5}" destId="{487C7D4A-545F-40F1-8DEC-576313ADAD2B}" srcOrd="0" destOrd="1" presId="urn:microsoft.com/office/officeart/2018/2/layout/IconLabelDescriptionList"/>
    <dgm:cxn modelId="{89F8B0D9-3475-4E22-B7EF-5401570612DC}" srcId="{B89B4792-9D09-4864-AF02-F340CEDB68D1}" destId="{6D287A24-EAED-4B46-B824-AC8A701E35C4}" srcOrd="0" destOrd="0" parTransId="{77D28C07-4F1A-47C9-8D8B-901EC171C67B}" sibTransId="{FBE1BF10-4FCB-4D95-92E9-F216286D1033}"/>
    <dgm:cxn modelId="{505A66E5-1CA8-4215-A28E-6AFE5029575A}" type="presOf" srcId="{2C5C7093-95A7-4F2C-ACBD-EBE8F6ACE003}" destId="{FF2FE1F4-B25F-4748-AE33-449BCCF4DBD1}" srcOrd="0" destOrd="0" presId="urn:microsoft.com/office/officeart/2018/2/layout/IconLabelDescriptionList"/>
    <dgm:cxn modelId="{E61E36E7-7EF5-42A8-B89E-6719F0593C43}" type="presOf" srcId="{6D287A24-EAED-4B46-B824-AC8A701E35C4}" destId="{487C7D4A-545F-40F1-8DEC-576313ADAD2B}" srcOrd="0" destOrd="0" presId="urn:microsoft.com/office/officeart/2018/2/layout/IconLabelDescriptionList"/>
    <dgm:cxn modelId="{FBCFC2F0-B94F-4199-BFEB-BF6C926235D1}" type="presOf" srcId="{B89B4792-9D09-4864-AF02-F340CEDB68D1}" destId="{32AA000A-229D-4851-8EE8-90FC24B4B7E5}" srcOrd="0" destOrd="0" presId="urn:microsoft.com/office/officeart/2018/2/layout/IconLabelDescriptionList"/>
    <dgm:cxn modelId="{7538B193-374A-48C2-8979-498DB6477059}" type="presParOf" srcId="{9AFEB23F-E78A-4F18-AC61-A29EDF7A7460}" destId="{74BB863F-C29E-4A17-BF9E-38CD4F324D13}" srcOrd="0" destOrd="0" presId="urn:microsoft.com/office/officeart/2018/2/layout/IconLabelDescriptionList"/>
    <dgm:cxn modelId="{025C9292-8B81-4209-9464-85590AB58B66}" type="presParOf" srcId="{74BB863F-C29E-4A17-BF9E-38CD4F324D13}" destId="{4AB87670-F05A-4C16-90B7-A9088CC9ACBA}" srcOrd="0" destOrd="0" presId="urn:microsoft.com/office/officeart/2018/2/layout/IconLabelDescriptionList"/>
    <dgm:cxn modelId="{D6B2AA67-C845-4425-A828-8979947F56E8}" type="presParOf" srcId="{74BB863F-C29E-4A17-BF9E-38CD4F324D13}" destId="{77AF5061-3F3E-4F0F-B2E7-7FF000C4AE86}" srcOrd="1" destOrd="0" presId="urn:microsoft.com/office/officeart/2018/2/layout/IconLabelDescriptionList"/>
    <dgm:cxn modelId="{468C6CA4-BDDF-4B87-890A-39AB67F18C6C}" type="presParOf" srcId="{74BB863F-C29E-4A17-BF9E-38CD4F324D13}" destId="{FF2FE1F4-B25F-4748-AE33-449BCCF4DBD1}" srcOrd="2" destOrd="0" presId="urn:microsoft.com/office/officeart/2018/2/layout/IconLabelDescriptionList"/>
    <dgm:cxn modelId="{3128673E-86A6-4A8F-A0D0-2AFDAB57CD4B}" type="presParOf" srcId="{74BB863F-C29E-4A17-BF9E-38CD4F324D13}" destId="{15E656E7-CBCE-45B6-904E-58F077551ECD}" srcOrd="3" destOrd="0" presId="urn:microsoft.com/office/officeart/2018/2/layout/IconLabelDescriptionList"/>
    <dgm:cxn modelId="{4BA6A44E-48C8-4755-9649-C7593EAE4027}" type="presParOf" srcId="{74BB863F-C29E-4A17-BF9E-38CD4F324D13}" destId="{BA84D619-86FB-463D-BB90-B6684405126D}" srcOrd="4" destOrd="0" presId="urn:microsoft.com/office/officeart/2018/2/layout/IconLabelDescriptionList"/>
    <dgm:cxn modelId="{3F59470E-F5EB-483B-BDC6-4F59CA52E2F1}" type="presParOf" srcId="{9AFEB23F-E78A-4F18-AC61-A29EDF7A7460}" destId="{3239F6BB-5C28-4620-B603-68CD25967236}" srcOrd="1" destOrd="0" presId="urn:microsoft.com/office/officeart/2018/2/layout/IconLabelDescriptionList"/>
    <dgm:cxn modelId="{7242D3D4-3B5B-4338-822F-E616B3697DDE}" type="presParOf" srcId="{9AFEB23F-E78A-4F18-AC61-A29EDF7A7460}" destId="{981F8DFA-6283-4FE4-BA6F-4A14F5447371}" srcOrd="2" destOrd="0" presId="urn:microsoft.com/office/officeart/2018/2/layout/IconLabelDescriptionList"/>
    <dgm:cxn modelId="{3D3968DD-0114-4B6D-8F64-5344D9751BFB}" type="presParOf" srcId="{981F8DFA-6283-4FE4-BA6F-4A14F5447371}" destId="{4F930CF9-2734-482F-93B8-6B88D4711DD1}" srcOrd="0" destOrd="0" presId="urn:microsoft.com/office/officeart/2018/2/layout/IconLabelDescriptionList"/>
    <dgm:cxn modelId="{11EBEC5B-1E5B-4279-8BB1-DA8C0C34A09E}" type="presParOf" srcId="{981F8DFA-6283-4FE4-BA6F-4A14F5447371}" destId="{634CFF59-B95D-4662-B214-0744FDF2FE5B}" srcOrd="1" destOrd="0" presId="urn:microsoft.com/office/officeart/2018/2/layout/IconLabelDescriptionList"/>
    <dgm:cxn modelId="{B1C95084-6299-4234-B144-10AE1F323C59}" type="presParOf" srcId="{981F8DFA-6283-4FE4-BA6F-4A14F5447371}" destId="{32AA000A-229D-4851-8EE8-90FC24B4B7E5}" srcOrd="2" destOrd="0" presId="urn:microsoft.com/office/officeart/2018/2/layout/IconLabelDescriptionList"/>
    <dgm:cxn modelId="{5E8FF7F9-D98B-4E3A-896E-E5F3CB41E430}" type="presParOf" srcId="{981F8DFA-6283-4FE4-BA6F-4A14F5447371}" destId="{B9C5B61E-8BAF-48FC-A2BF-80B34D92F3C2}" srcOrd="3" destOrd="0" presId="urn:microsoft.com/office/officeart/2018/2/layout/IconLabelDescriptionList"/>
    <dgm:cxn modelId="{A4028818-EA08-473E-92EF-72B9EB7DAD4C}" type="presParOf" srcId="{981F8DFA-6283-4FE4-BA6F-4A14F5447371}" destId="{487C7D4A-545F-40F1-8DEC-576313ADAD2B}"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2F6EBE-94A4-484B-8BD6-37355CA66C83}"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CFAEE94A-CA11-41C2-B352-60808D29920D}">
      <dgm:prSet/>
      <dgm:spPr/>
      <dgm:t>
        <a:bodyPr/>
        <a:lstStyle/>
        <a:p>
          <a:r>
            <a:rPr lang="en-US" b="0" i="0"/>
            <a:t>3 faculty interview a group of 5 applicants</a:t>
          </a:r>
          <a:endParaRPr lang="en-US"/>
        </a:p>
      </dgm:t>
    </dgm:pt>
    <dgm:pt modelId="{1568178C-6E3B-42CA-9102-BF198CC48AC9}" type="parTrans" cxnId="{E91AE0C6-6568-4C49-8141-38D27B69AB38}">
      <dgm:prSet/>
      <dgm:spPr/>
      <dgm:t>
        <a:bodyPr/>
        <a:lstStyle/>
        <a:p>
          <a:endParaRPr lang="en-US"/>
        </a:p>
      </dgm:t>
    </dgm:pt>
    <dgm:pt modelId="{A40E56C8-BA6A-4103-AFBF-04EC6F964F12}" type="sibTrans" cxnId="{E91AE0C6-6568-4C49-8141-38D27B69AB38}">
      <dgm:prSet/>
      <dgm:spPr/>
      <dgm:t>
        <a:bodyPr/>
        <a:lstStyle/>
        <a:p>
          <a:endParaRPr lang="en-US"/>
        </a:p>
      </dgm:t>
    </dgm:pt>
    <dgm:pt modelId="{DE5314C9-6FD3-496F-A49A-A2D8068951E5}">
      <dgm:prSet/>
      <dgm:spPr/>
      <dgm:t>
        <a:bodyPr/>
        <a:lstStyle/>
        <a:p>
          <a:r>
            <a:rPr lang="en-US"/>
            <a:t>Each applicant responded to 5 interview questions in a round-robin format</a:t>
          </a:r>
        </a:p>
      </dgm:t>
    </dgm:pt>
    <dgm:pt modelId="{65C9FD9F-080F-4245-ABF9-EBAFCB386B6E}" type="parTrans" cxnId="{47069A8D-5023-485C-9CE6-442FE33023E3}">
      <dgm:prSet/>
      <dgm:spPr/>
      <dgm:t>
        <a:bodyPr/>
        <a:lstStyle/>
        <a:p>
          <a:endParaRPr lang="en-US"/>
        </a:p>
      </dgm:t>
    </dgm:pt>
    <dgm:pt modelId="{B5B63DCC-5C83-4858-AE8F-CCDF1FAE9377}" type="sibTrans" cxnId="{47069A8D-5023-485C-9CE6-442FE33023E3}">
      <dgm:prSet/>
      <dgm:spPr/>
      <dgm:t>
        <a:bodyPr/>
        <a:lstStyle/>
        <a:p>
          <a:endParaRPr lang="en-US"/>
        </a:p>
      </dgm:t>
    </dgm:pt>
    <dgm:pt modelId="{39E2FB9E-5767-4A45-8B7D-2644D0915CE5}">
      <dgm:prSet/>
      <dgm:spPr/>
      <dgm:t>
        <a:bodyPr/>
        <a:lstStyle/>
        <a:p>
          <a:r>
            <a:rPr lang="en-US" b="0" i="0"/>
            <a:t>Within the group </a:t>
          </a:r>
          <a:endParaRPr lang="en-US"/>
        </a:p>
      </dgm:t>
    </dgm:pt>
    <dgm:pt modelId="{064D57D4-AB69-4FE9-BCC4-125FC4A2F34A}" type="parTrans" cxnId="{46B5AC49-31AA-4238-8AD0-A3CD7DCD743C}">
      <dgm:prSet/>
      <dgm:spPr/>
      <dgm:t>
        <a:bodyPr/>
        <a:lstStyle/>
        <a:p>
          <a:endParaRPr lang="en-US"/>
        </a:p>
      </dgm:t>
    </dgm:pt>
    <dgm:pt modelId="{6879E714-C79B-4096-AB3F-08028E53373B}" type="sibTrans" cxnId="{46B5AC49-31AA-4238-8AD0-A3CD7DCD743C}">
      <dgm:prSet/>
      <dgm:spPr/>
      <dgm:t>
        <a:bodyPr/>
        <a:lstStyle/>
        <a:p>
          <a:endParaRPr lang="en-US"/>
        </a:p>
      </dgm:t>
    </dgm:pt>
    <dgm:pt modelId="{6BDDCAFB-F1C9-4913-B974-AD27E5FFF263}">
      <dgm:prSet/>
      <dgm:spPr/>
      <dgm:t>
        <a:bodyPr/>
        <a:lstStyle/>
        <a:p>
          <a:r>
            <a:rPr lang="en-US" b="0" i="0"/>
            <a:t>Each question asked once</a:t>
          </a:r>
          <a:endParaRPr lang="en-US"/>
        </a:p>
      </dgm:t>
    </dgm:pt>
    <dgm:pt modelId="{A608DD9D-3632-47B9-92A2-4B9EA1375DB0}" type="parTrans" cxnId="{30F7E263-CA6B-43E8-9E6E-8215602B9034}">
      <dgm:prSet/>
      <dgm:spPr/>
      <dgm:t>
        <a:bodyPr/>
        <a:lstStyle/>
        <a:p>
          <a:endParaRPr lang="en-US"/>
        </a:p>
      </dgm:t>
    </dgm:pt>
    <dgm:pt modelId="{DB9CC77F-C6BD-4396-A6EA-C054A3D67C90}" type="sibTrans" cxnId="{30F7E263-CA6B-43E8-9E6E-8215602B9034}">
      <dgm:prSet/>
      <dgm:spPr/>
      <dgm:t>
        <a:bodyPr/>
        <a:lstStyle/>
        <a:p>
          <a:endParaRPr lang="en-US"/>
        </a:p>
      </dgm:t>
    </dgm:pt>
    <dgm:pt modelId="{5335EAFE-E153-495F-AFE5-FB85C03A48C9}">
      <dgm:prSet/>
      <dgm:spPr/>
      <dgm:t>
        <a:bodyPr/>
        <a:lstStyle/>
        <a:p>
          <a:r>
            <a:rPr lang="en-US"/>
            <a:t>Each applicant had an opportunity to be first to answer</a:t>
          </a:r>
        </a:p>
      </dgm:t>
    </dgm:pt>
    <dgm:pt modelId="{7AC94D1C-4552-4C12-9917-70ACF29AA3A5}" type="parTrans" cxnId="{76357640-157B-4FC9-A056-BC151F50C0EA}">
      <dgm:prSet/>
      <dgm:spPr/>
      <dgm:t>
        <a:bodyPr/>
        <a:lstStyle/>
        <a:p>
          <a:endParaRPr lang="en-US"/>
        </a:p>
      </dgm:t>
    </dgm:pt>
    <dgm:pt modelId="{3F7ACDD4-25F0-4A69-843B-62C53769F69A}" type="sibTrans" cxnId="{76357640-157B-4FC9-A056-BC151F50C0EA}">
      <dgm:prSet/>
      <dgm:spPr/>
      <dgm:t>
        <a:bodyPr/>
        <a:lstStyle/>
        <a:p>
          <a:endParaRPr lang="en-US"/>
        </a:p>
      </dgm:t>
    </dgm:pt>
    <dgm:pt modelId="{C5EE14FF-CBB8-4069-846D-8646B49E39F8}">
      <dgm:prSet/>
      <dgm:spPr/>
      <dgm:t>
        <a:bodyPr/>
        <a:lstStyle/>
        <a:p>
          <a:r>
            <a:rPr lang="en-US"/>
            <a:t>Used situational questions</a:t>
          </a:r>
        </a:p>
      </dgm:t>
    </dgm:pt>
    <dgm:pt modelId="{F6D8A6E0-C556-4C0A-976E-081362697DFE}" type="parTrans" cxnId="{F2DD2A0E-B2BE-4AE6-A284-024280B4BD80}">
      <dgm:prSet/>
      <dgm:spPr/>
      <dgm:t>
        <a:bodyPr/>
        <a:lstStyle/>
        <a:p>
          <a:endParaRPr lang="en-US"/>
        </a:p>
      </dgm:t>
    </dgm:pt>
    <dgm:pt modelId="{3B7A34FD-3DB4-4EFC-B809-DD7572BE075A}" type="sibTrans" cxnId="{F2DD2A0E-B2BE-4AE6-A284-024280B4BD80}">
      <dgm:prSet/>
      <dgm:spPr/>
      <dgm:t>
        <a:bodyPr/>
        <a:lstStyle/>
        <a:p>
          <a:endParaRPr lang="en-US"/>
        </a:p>
      </dgm:t>
    </dgm:pt>
    <dgm:pt modelId="{6917A519-CDCC-4FE6-ADAA-29D338DC22D0}" type="pres">
      <dgm:prSet presAssocID="{F92F6EBE-94A4-484B-8BD6-37355CA66C83}" presName="root" presStyleCnt="0">
        <dgm:presLayoutVars>
          <dgm:dir/>
          <dgm:resizeHandles val="exact"/>
        </dgm:presLayoutVars>
      </dgm:prSet>
      <dgm:spPr/>
    </dgm:pt>
    <dgm:pt modelId="{38374676-D25D-4802-8E79-1424DF4F279F}" type="pres">
      <dgm:prSet presAssocID="{CFAEE94A-CA11-41C2-B352-60808D29920D}" presName="compNode" presStyleCnt="0"/>
      <dgm:spPr/>
    </dgm:pt>
    <dgm:pt modelId="{0F7A752B-ACD6-4A66-B27A-9D08E6CBC9E7}" type="pres">
      <dgm:prSet presAssocID="{CFAEE94A-CA11-41C2-B352-60808D29920D}" presName="bgRect" presStyleLbl="bgShp" presStyleIdx="0" presStyleCnt="4"/>
      <dgm:spPr/>
    </dgm:pt>
    <dgm:pt modelId="{7661B6B5-5D8C-4D55-9B15-467ADA0561F1}" type="pres">
      <dgm:prSet presAssocID="{CFAEE94A-CA11-41C2-B352-60808D29920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745B6920-CB0D-4266-B9A9-150015370156}" type="pres">
      <dgm:prSet presAssocID="{CFAEE94A-CA11-41C2-B352-60808D29920D}" presName="spaceRect" presStyleCnt="0"/>
      <dgm:spPr/>
    </dgm:pt>
    <dgm:pt modelId="{5A040C28-656D-4F37-B7AE-050BAD3B1A76}" type="pres">
      <dgm:prSet presAssocID="{CFAEE94A-CA11-41C2-B352-60808D29920D}" presName="parTx" presStyleLbl="revTx" presStyleIdx="0" presStyleCnt="5">
        <dgm:presLayoutVars>
          <dgm:chMax val="0"/>
          <dgm:chPref val="0"/>
        </dgm:presLayoutVars>
      </dgm:prSet>
      <dgm:spPr/>
    </dgm:pt>
    <dgm:pt modelId="{D9A006E2-3267-479C-BE9F-C228B376B277}" type="pres">
      <dgm:prSet presAssocID="{A40E56C8-BA6A-4103-AFBF-04EC6F964F12}" presName="sibTrans" presStyleCnt="0"/>
      <dgm:spPr/>
    </dgm:pt>
    <dgm:pt modelId="{7BCAD68A-28BE-4B30-B74A-3AB1FC33C1BA}" type="pres">
      <dgm:prSet presAssocID="{DE5314C9-6FD3-496F-A49A-A2D8068951E5}" presName="compNode" presStyleCnt="0"/>
      <dgm:spPr/>
    </dgm:pt>
    <dgm:pt modelId="{EC63CD52-6028-492B-BE2B-153E97D32B0B}" type="pres">
      <dgm:prSet presAssocID="{DE5314C9-6FD3-496F-A49A-A2D8068951E5}" presName="bgRect" presStyleLbl="bgShp" presStyleIdx="1" presStyleCnt="4"/>
      <dgm:spPr/>
    </dgm:pt>
    <dgm:pt modelId="{8F5C480C-A531-4B0A-8CF5-440718D759F3}" type="pres">
      <dgm:prSet presAssocID="{DE5314C9-6FD3-496F-A49A-A2D8068951E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FA8115D1-F86E-46B6-B3D0-693E0EF6187F}" type="pres">
      <dgm:prSet presAssocID="{DE5314C9-6FD3-496F-A49A-A2D8068951E5}" presName="spaceRect" presStyleCnt="0"/>
      <dgm:spPr/>
    </dgm:pt>
    <dgm:pt modelId="{FD4BE185-2F73-4097-B9A0-3AAE8B93CC65}" type="pres">
      <dgm:prSet presAssocID="{DE5314C9-6FD3-496F-A49A-A2D8068951E5}" presName="parTx" presStyleLbl="revTx" presStyleIdx="1" presStyleCnt="5">
        <dgm:presLayoutVars>
          <dgm:chMax val="0"/>
          <dgm:chPref val="0"/>
        </dgm:presLayoutVars>
      </dgm:prSet>
      <dgm:spPr/>
    </dgm:pt>
    <dgm:pt modelId="{A101C9CE-F59D-466D-BC65-675B8C8322A8}" type="pres">
      <dgm:prSet presAssocID="{B5B63DCC-5C83-4858-AE8F-CCDF1FAE9377}" presName="sibTrans" presStyleCnt="0"/>
      <dgm:spPr/>
    </dgm:pt>
    <dgm:pt modelId="{DA5313BB-1253-44AA-A1F5-A9236366D102}" type="pres">
      <dgm:prSet presAssocID="{39E2FB9E-5767-4A45-8B7D-2644D0915CE5}" presName="compNode" presStyleCnt="0"/>
      <dgm:spPr/>
    </dgm:pt>
    <dgm:pt modelId="{B26CDA42-B780-474F-B35A-04C0DE0FA30C}" type="pres">
      <dgm:prSet presAssocID="{39E2FB9E-5767-4A45-8B7D-2644D0915CE5}" presName="bgRect" presStyleLbl="bgShp" presStyleIdx="2" presStyleCnt="4"/>
      <dgm:spPr/>
    </dgm:pt>
    <dgm:pt modelId="{FD0301C6-3A43-4740-9132-C79CA2D7DD7A}" type="pres">
      <dgm:prSet presAssocID="{39E2FB9E-5767-4A45-8B7D-2644D0915CE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EDB33AC6-C7D5-4F82-BD37-CFC46C17B261}" type="pres">
      <dgm:prSet presAssocID="{39E2FB9E-5767-4A45-8B7D-2644D0915CE5}" presName="spaceRect" presStyleCnt="0"/>
      <dgm:spPr/>
    </dgm:pt>
    <dgm:pt modelId="{6E587EEE-809C-4CD9-8B59-6DC6CCAEB228}" type="pres">
      <dgm:prSet presAssocID="{39E2FB9E-5767-4A45-8B7D-2644D0915CE5}" presName="parTx" presStyleLbl="revTx" presStyleIdx="2" presStyleCnt="5">
        <dgm:presLayoutVars>
          <dgm:chMax val="0"/>
          <dgm:chPref val="0"/>
        </dgm:presLayoutVars>
      </dgm:prSet>
      <dgm:spPr/>
    </dgm:pt>
    <dgm:pt modelId="{A02FAD4F-FB7A-4948-89AE-6945DE03F420}" type="pres">
      <dgm:prSet presAssocID="{39E2FB9E-5767-4A45-8B7D-2644D0915CE5}" presName="desTx" presStyleLbl="revTx" presStyleIdx="3" presStyleCnt="5">
        <dgm:presLayoutVars/>
      </dgm:prSet>
      <dgm:spPr/>
    </dgm:pt>
    <dgm:pt modelId="{6E592E50-2F44-4C00-9C9D-7AC446632D7F}" type="pres">
      <dgm:prSet presAssocID="{6879E714-C79B-4096-AB3F-08028E53373B}" presName="sibTrans" presStyleCnt="0"/>
      <dgm:spPr/>
    </dgm:pt>
    <dgm:pt modelId="{B7121915-377C-4546-B987-83DF27DCE1A5}" type="pres">
      <dgm:prSet presAssocID="{C5EE14FF-CBB8-4069-846D-8646B49E39F8}" presName="compNode" presStyleCnt="0"/>
      <dgm:spPr/>
    </dgm:pt>
    <dgm:pt modelId="{6EF30BB4-8F13-47A2-83C5-7CA500D26358}" type="pres">
      <dgm:prSet presAssocID="{C5EE14FF-CBB8-4069-846D-8646B49E39F8}" presName="bgRect" presStyleLbl="bgShp" presStyleIdx="3" presStyleCnt="4"/>
      <dgm:spPr/>
    </dgm:pt>
    <dgm:pt modelId="{73746D18-D88B-4016-884B-C59BCF02C87E}" type="pres">
      <dgm:prSet presAssocID="{C5EE14FF-CBB8-4069-846D-8646B49E39F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lp"/>
        </a:ext>
      </dgm:extLst>
    </dgm:pt>
    <dgm:pt modelId="{EACD7B0E-9D87-4EF7-90A3-96919CB07091}" type="pres">
      <dgm:prSet presAssocID="{C5EE14FF-CBB8-4069-846D-8646B49E39F8}" presName="spaceRect" presStyleCnt="0"/>
      <dgm:spPr/>
    </dgm:pt>
    <dgm:pt modelId="{65EEB690-E4BA-4EFB-A3E6-8308675DB19B}" type="pres">
      <dgm:prSet presAssocID="{C5EE14FF-CBB8-4069-846D-8646B49E39F8}" presName="parTx" presStyleLbl="revTx" presStyleIdx="4" presStyleCnt="5">
        <dgm:presLayoutVars>
          <dgm:chMax val="0"/>
          <dgm:chPref val="0"/>
        </dgm:presLayoutVars>
      </dgm:prSet>
      <dgm:spPr/>
    </dgm:pt>
  </dgm:ptLst>
  <dgm:cxnLst>
    <dgm:cxn modelId="{F2DD2A0E-B2BE-4AE6-A284-024280B4BD80}" srcId="{F92F6EBE-94A4-484B-8BD6-37355CA66C83}" destId="{C5EE14FF-CBB8-4069-846D-8646B49E39F8}" srcOrd="3" destOrd="0" parTransId="{F6D8A6E0-C556-4C0A-976E-081362697DFE}" sibTransId="{3B7A34FD-3DB4-4EFC-B809-DD7572BE075A}"/>
    <dgm:cxn modelId="{7E1C4013-6997-493C-AD34-84C60D5F139F}" type="presOf" srcId="{CFAEE94A-CA11-41C2-B352-60808D29920D}" destId="{5A040C28-656D-4F37-B7AE-050BAD3B1A76}" srcOrd="0" destOrd="0" presId="urn:microsoft.com/office/officeart/2018/2/layout/IconVerticalSolidList"/>
    <dgm:cxn modelId="{76357640-157B-4FC9-A056-BC151F50C0EA}" srcId="{39E2FB9E-5767-4A45-8B7D-2644D0915CE5}" destId="{5335EAFE-E153-495F-AFE5-FB85C03A48C9}" srcOrd="1" destOrd="0" parTransId="{7AC94D1C-4552-4C12-9917-70ACF29AA3A5}" sibTransId="{3F7ACDD4-25F0-4A69-843B-62C53769F69A}"/>
    <dgm:cxn modelId="{30F7E263-CA6B-43E8-9E6E-8215602B9034}" srcId="{39E2FB9E-5767-4A45-8B7D-2644D0915CE5}" destId="{6BDDCAFB-F1C9-4913-B974-AD27E5FFF263}" srcOrd="0" destOrd="0" parTransId="{A608DD9D-3632-47B9-92A2-4B9EA1375DB0}" sibTransId="{DB9CC77F-C6BD-4396-A6EA-C054A3D67C90}"/>
    <dgm:cxn modelId="{46B5AC49-31AA-4238-8AD0-A3CD7DCD743C}" srcId="{F92F6EBE-94A4-484B-8BD6-37355CA66C83}" destId="{39E2FB9E-5767-4A45-8B7D-2644D0915CE5}" srcOrd="2" destOrd="0" parTransId="{064D57D4-AB69-4FE9-BCC4-125FC4A2F34A}" sibTransId="{6879E714-C79B-4096-AB3F-08028E53373B}"/>
    <dgm:cxn modelId="{45EB9D89-D508-4F8D-BA28-A1517439BA24}" type="presOf" srcId="{F92F6EBE-94A4-484B-8BD6-37355CA66C83}" destId="{6917A519-CDCC-4FE6-ADAA-29D338DC22D0}" srcOrd="0" destOrd="0" presId="urn:microsoft.com/office/officeart/2018/2/layout/IconVerticalSolidList"/>
    <dgm:cxn modelId="{47069A8D-5023-485C-9CE6-442FE33023E3}" srcId="{F92F6EBE-94A4-484B-8BD6-37355CA66C83}" destId="{DE5314C9-6FD3-496F-A49A-A2D8068951E5}" srcOrd="1" destOrd="0" parTransId="{65C9FD9F-080F-4245-ABF9-EBAFCB386B6E}" sibTransId="{B5B63DCC-5C83-4858-AE8F-CCDF1FAE9377}"/>
    <dgm:cxn modelId="{D54A8693-9CD0-41A9-B17C-EA6A33D2868C}" type="presOf" srcId="{DE5314C9-6FD3-496F-A49A-A2D8068951E5}" destId="{FD4BE185-2F73-4097-B9A0-3AAE8B93CC65}" srcOrd="0" destOrd="0" presId="urn:microsoft.com/office/officeart/2018/2/layout/IconVerticalSolidList"/>
    <dgm:cxn modelId="{67BED5B2-30E9-4064-B80E-3468C8FB292D}" type="presOf" srcId="{39E2FB9E-5767-4A45-8B7D-2644D0915CE5}" destId="{6E587EEE-809C-4CD9-8B59-6DC6CCAEB228}" srcOrd="0" destOrd="0" presId="urn:microsoft.com/office/officeart/2018/2/layout/IconVerticalSolidList"/>
    <dgm:cxn modelId="{15D2D7B4-4665-4C67-8073-95C9463A277A}" type="presOf" srcId="{C5EE14FF-CBB8-4069-846D-8646B49E39F8}" destId="{65EEB690-E4BA-4EFB-A3E6-8308675DB19B}" srcOrd="0" destOrd="0" presId="urn:microsoft.com/office/officeart/2018/2/layout/IconVerticalSolidList"/>
    <dgm:cxn modelId="{E91AE0C6-6568-4C49-8141-38D27B69AB38}" srcId="{F92F6EBE-94A4-484B-8BD6-37355CA66C83}" destId="{CFAEE94A-CA11-41C2-B352-60808D29920D}" srcOrd="0" destOrd="0" parTransId="{1568178C-6E3B-42CA-9102-BF198CC48AC9}" sibTransId="{A40E56C8-BA6A-4103-AFBF-04EC6F964F12}"/>
    <dgm:cxn modelId="{BFA3C0D8-A0CE-47C9-8E57-976200A9BB1F}" type="presOf" srcId="{5335EAFE-E153-495F-AFE5-FB85C03A48C9}" destId="{A02FAD4F-FB7A-4948-89AE-6945DE03F420}" srcOrd="0" destOrd="1" presId="urn:microsoft.com/office/officeart/2018/2/layout/IconVerticalSolidList"/>
    <dgm:cxn modelId="{608991E9-53E4-4489-AAF1-1DC4173F5BDC}" type="presOf" srcId="{6BDDCAFB-F1C9-4913-B974-AD27E5FFF263}" destId="{A02FAD4F-FB7A-4948-89AE-6945DE03F420}" srcOrd="0" destOrd="0" presId="urn:microsoft.com/office/officeart/2018/2/layout/IconVerticalSolidList"/>
    <dgm:cxn modelId="{DB16A74A-7CA6-4FF6-BFEA-DAC7F295FCCC}" type="presParOf" srcId="{6917A519-CDCC-4FE6-ADAA-29D338DC22D0}" destId="{38374676-D25D-4802-8E79-1424DF4F279F}" srcOrd="0" destOrd="0" presId="urn:microsoft.com/office/officeart/2018/2/layout/IconVerticalSolidList"/>
    <dgm:cxn modelId="{E7E95AE6-5DAB-42FF-928A-020AD95029F0}" type="presParOf" srcId="{38374676-D25D-4802-8E79-1424DF4F279F}" destId="{0F7A752B-ACD6-4A66-B27A-9D08E6CBC9E7}" srcOrd="0" destOrd="0" presId="urn:microsoft.com/office/officeart/2018/2/layout/IconVerticalSolidList"/>
    <dgm:cxn modelId="{3EE7F69D-1910-4062-A890-0A66726C379E}" type="presParOf" srcId="{38374676-D25D-4802-8E79-1424DF4F279F}" destId="{7661B6B5-5D8C-4D55-9B15-467ADA0561F1}" srcOrd="1" destOrd="0" presId="urn:microsoft.com/office/officeart/2018/2/layout/IconVerticalSolidList"/>
    <dgm:cxn modelId="{2B0701C5-D66A-4133-A787-B820F6270146}" type="presParOf" srcId="{38374676-D25D-4802-8E79-1424DF4F279F}" destId="{745B6920-CB0D-4266-B9A9-150015370156}" srcOrd="2" destOrd="0" presId="urn:microsoft.com/office/officeart/2018/2/layout/IconVerticalSolidList"/>
    <dgm:cxn modelId="{9F3BE673-BFCF-4749-BD8A-8C557CDDF2A9}" type="presParOf" srcId="{38374676-D25D-4802-8E79-1424DF4F279F}" destId="{5A040C28-656D-4F37-B7AE-050BAD3B1A76}" srcOrd="3" destOrd="0" presId="urn:microsoft.com/office/officeart/2018/2/layout/IconVerticalSolidList"/>
    <dgm:cxn modelId="{D57A5EE2-5060-4A0F-AF9E-7493480D27C0}" type="presParOf" srcId="{6917A519-CDCC-4FE6-ADAA-29D338DC22D0}" destId="{D9A006E2-3267-479C-BE9F-C228B376B277}" srcOrd="1" destOrd="0" presId="urn:microsoft.com/office/officeart/2018/2/layout/IconVerticalSolidList"/>
    <dgm:cxn modelId="{2762EEFB-0EE9-4774-B415-8C15E2BE070F}" type="presParOf" srcId="{6917A519-CDCC-4FE6-ADAA-29D338DC22D0}" destId="{7BCAD68A-28BE-4B30-B74A-3AB1FC33C1BA}" srcOrd="2" destOrd="0" presId="urn:microsoft.com/office/officeart/2018/2/layout/IconVerticalSolidList"/>
    <dgm:cxn modelId="{1129623D-CE3E-4ED0-8BC9-7A28CECA2851}" type="presParOf" srcId="{7BCAD68A-28BE-4B30-B74A-3AB1FC33C1BA}" destId="{EC63CD52-6028-492B-BE2B-153E97D32B0B}" srcOrd="0" destOrd="0" presId="urn:microsoft.com/office/officeart/2018/2/layout/IconVerticalSolidList"/>
    <dgm:cxn modelId="{9BD534F7-924A-40D5-8DEA-0DE1E75A692D}" type="presParOf" srcId="{7BCAD68A-28BE-4B30-B74A-3AB1FC33C1BA}" destId="{8F5C480C-A531-4B0A-8CF5-440718D759F3}" srcOrd="1" destOrd="0" presId="urn:microsoft.com/office/officeart/2018/2/layout/IconVerticalSolidList"/>
    <dgm:cxn modelId="{7E2A4781-6B4F-4111-99D0-925352EE972E}" type="presParOf" srcId="{7BCAD68A-28BE-4B30-B74A-3AB1FC33C1BA}" destId="{FA8115D1-F86E-46B6-B3D0-693E0EF6187F}" srcOrd="2" destOrd="0" presId="urn:microsoft.com/office/officeart/2018/2/layout/IconVerticalSolidList"/>
    <dgm:cxn modelId="{841F9552-E001-4BC0-AE6A-182025E40468}" type="presParOf" srcId="{7BCAD68A-28BE-4B30-B74A-3AB1FC33C1BA}" destId="{FD4BE185-2F73-4097-B9A0-3AAE8B93CC65}" srcOrd="3" destOrd="0" presId="urn:microsoft.com/office/officeart/2018/2/layout/IconVerticalSolidList"/>
    <dgm:cxn modelId="{B42AD34B-E43C-458E-BE18-68A765E78E15}" type="presParOf" srcId="{6917A519-CDCC-4FE6-ADAA-29D338DC22D0}" destId="{A101C9CE-F59D-466D-BC65-675B8C8322A8}" srcOrd="3" destOrd="0" presId="urn:microsoft.com/office/officeart/2018/2/layout/IconVerticalSolidList"/>
    <dgm:cxn modelId="{A85FD20C-C115-4357-B0EF-A643B52B5613}" type="presParOf" srcId="{6917A519-CDCC-4FE6-ADAA-29D338DC22D0}" destId="{DA5313BB-1253-44AA-A1F5-A9236366D102}" srcOrd="4" destOrd="0" presId="urn:microsoft.com/office/officeart/2018/2/layout/IconVerticalSolidList"/>
    <dgm:cxn modelId="{ABAAFA6A-B08B-4723-BD49-790B2116E09E}" type="presParOf" srcId="{DA5313BB-1253-44AA-A1F5-A9236366D102}" destId="{B26CDA42-B780-474F-B35A-04C0DE0FA30C}" srcOrd="0" destOrd="0" presId="urn:microsoft.com/office/officeart/2018/2/layout/IconVerticalSolidList"/>
    <dgm:cxn modelId="{A885AB8C-5B6E-4CC5-A273-C1CAE5681467}" type="presParOf" srcId="{DA5313BB-1253-44AA-A1F5-A9236366D102}" destId="{FD0301C6-3A43-4740-9132-C79CA2D7DD7A}" srcOrd="1" destOrd="0" presId="urn:microsoft.com/office/officeart/2018/2/layout/IconVerticalSolidList"/>
    <dgm:cxn modelId="{3B159311-5CCF-4B76-AD5D-3EFC09C3FC5E}" type="presParOf" srcId="{DA5313BB-1253-44AA-A1F5-A9236366D102}" destId="{EDB33AC6-C7D5-4F82-BD37-CFC46C17B261}" srcOrd="2" destOrd="0" presId="urn:microsoft.com/office/officeart/2018/2/layout/IconVerticalSolidList"/>
    <dgm:cxn modelId="{719CCB9D-D18B-42B3-9570-5ABCAE645BCC}" type="presParOf" srcId="{DA5313BB-1253-44AA-A1F5-A9236366D102}" destId="{6E587EEE-809C-4CD9-8B59-6DC6CCAEB228}" srcOrd="3" destOrd="0" presId="urn:microsoft.com/office/officeart/2018/2/layout/IconVerticalSolidList"/>
    <dgm:cxn modelId="{657533D6-1C64-4479-BCF6-921162864330}" type="presParOf" srcId="{DA5313BB-1253-44AA-A1F5-A9236366D102}" destId="{A02FAD4F-FB7A-4948-89AE-6945DE03F420}" srcOrd="4" destOrd="0" presId="urn:microsoft.com/office/officeart/2018/2/layout/IconVerticalSolidList"/>
    <dgm:cxn modelId="{DAC75B41-D012-4BC8-AED9-56CA49FE8A85}" type="presParOf" srcId="{6917A519-CDCC-4FE6-ADAA-29D338DC22D0}" destId="{6E592E50-2F44-4C00-9C9D-7AC446632D7F}" srcOrd="5" destOrd="0" presId="urn:microsoft.com/office/officeart/2018/2/layout/IconVerticalSolidList"/>
    <dgm:cxn modelId="{3322ED1A-130F-4263-B56F-948C792ABBE6}" type="presParOf" srcId="{6917A519-CDCC-4FE6-ADAA-29D338DC22D0}" destId="{B7121915-377C-4546-B987-83DF27DCE1A5}" srcOrd="6" destOrd="0" presId="urn:microsoft.com/office/officeart/2018/2/layout/IconVerticalSolidList"/>
    <dgm:cxn modelId="{0F6BFEAA-FD0F-4177-AB7E-7051FF51BA89}" type="presParOf" srcId="{B7121915-377C-4546-B987-83DF27DCE1A5}" destId="{6EF30BB4-8F13-47A2-83C5-7CA500D26358}" srcOrd="0" destOrd="0" presId="urn:microsoft.com/office/officeart/2018/2/layout/IconVerticalSolidList"/>
    <dgm:cxn modelId="{58BD0647-873F-4C2C-8809-959D56DBD232}" type="presParOf" srcId="{B7121915-377C-4546-B987-83DF27DCE1A5}" destId="{73746D18-D88B-4016-884B-C59BCF02C87E}" srcOrd="1" destOrd="0" presId="urn:microsoft.com/office/officeart/2018/2/layout/IconVerticalSolidList"/>
    <dgm:cxn modelId="{9882796B-8D66-4C04-B6EA-458573A2D08E}" type="presParOf" srcId="{B7121915-377C-4546-B987-83DF27DCE1A5}" destId="{EACD7B0E-9D87-4EF7-90A3-96919CB07091}" srcOrd="2" destOrd="0" presId="urn:microsoft.com/office/officeart/2018/2/layout/IconVerticalSolidList"/>
    <dgm:cxn modelId="{32F4B556-1016-44F2-858A-BE249F9BD98A}" type="presParOf" srcId="{B7121915-377C-4546-B987-83DF27DCE1A5}" destId="{65EEB690-E4BA-4EFB-A3E6-8308675DB19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31760-A337-4458-B13B-948EFDD413F3}">
      <dsp:nvSpPr>
        <dsp:cNvPr id="0" name=""/>
        <dsp:cNvSpPr/>
      </dsp:nvSpPr>
      <dsp:spPr>
        <a:xfrm>
          <a:off x="0" y="3217"/>
          <a:ext cx="5471529" cy="7487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0AF5FE-611F-4B32-9884-B7F7E807622B}">
      <dsp:nvSpPr>
        <dsp:cNvPr id="0" name=""/>
        <dsp:cNvSpPr/>
      </dsp:nvSpPr>
      <dsp:spPr>
        <a:xfrm>
          <a:off x="226507" y="171693"/>
          <a:ext cx="411831" cy="4118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B9092C-029B-4496-9AC4-EF7CA094B0AE}">
      <dsp:nvSpPr>
        <dsp:cNvPr id="0" name=""/>
        <dsp:cNvSpPr/>
      </dsp:nvSpPr>
      <dsp:spPr>
        <a:xfrm>
          <a:off x="864845" y="3217"/>
          <a:ext cx="2462188" cy="748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46" tIns="79246" rIns="79246" bIns="79246" numCol="1" spcCol="1270" anchor="ctr" anchorCtr="0">
          <a:noAutofit/>
        </a:bodyPr>
        <a:lstStyle/>
        <a:p>
          <a:pPr marL="0" lvl="0" indent="0" algn="l" defTabSz="977900">
            <a:lnSpc>
              <a:spcPct val="100000"/>
            </a:lnSpc>
            <a:spcBef>
              <a:spcPct val="0"/>
            </a:spcBef>
            <a:spcAft>
              <a:spcPct val="35000"/>
            </a:spcAft>
            <a:buNone/>
          </a:pPr>
          <a:r>
            <a:rPr lang="en-US" sz="2200" kern="1200"/>
            <a:t>Why</a:t>
          </a:r>
        </a:p>
      </dsp:txBody>
      <dsp:txXfrm>
        <a:off x="864845" y="3217"/>
        <a:ext cx="2462188" cy="748784"/>
      </dsp:txXfrm>
    </dsp:sp>
    <dsp:sp modelId="{7C8C5F2D-09FA-4F55-9F60-0F097EF751C5}">
      <dsp:nvSpPr>
        <dsp:cNvPr id="0" name=""/>
        <dsp:cNvSpPr/>
      </dsp:nvSpPr>
      <dsp:spPr>
        <a:xfrm>
          <a:off x="3327033" y="3217"/>
          <a:ext cx="2143649" cy="748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46" tIns="79246" rIns="79246" bIns="79246" numCol="1" spcCol="1270" anchor="ctr" anchorCtr="0">
          <a:noAutofit/>
        </a:bodyPr>
        <a:lstStyle/>
        <a:p>
          <a:pPr marL="0" lvl="0" indent="0" algn="l" defTabSz="488950">
            <a:lnSpc>
              <a:spcPct val="100000"/>
            </a:lnSpc>
            <a:spcBef>
              <a:spcPct val="0"/>
            </a:spcBef>
            <a:spcAft>
              <a:spcPct val="35000"/>
            </a:spcAft>
            <a:buNone/>
          </a:pPr>
          <a:r>
            <a:rPr lang="en-US" sz="1100" kern="1200"/>
            <a:t>History</a:t>
          </a:r>
        </a:p>
        <a:p>
          <a:pPr marL="0" lvl="0" indent="0" algn="l" defTabSz="488950">
            <a:lnSpc>
              <a:spcPct val="100000"/>
            </a:lnSpc>
            <a:spcBef>
              <a:spcPct val="0"/>
            </a:spcBef>
            <a:spcAft>
              <a:spcPct val="35000"/>
            </a:spcAft>
            <a:buNone/>
          </a:pPr>
          <a:r>
            <a:rPr lang="en-US" sz="1100" kern="1200"/>
            <a:t>Outcomes/Results</a:t>
          </a:r>
        </a:p>
      </dsp:txBody>
      <dsp:txXfrm>
        <a:off x="3327033" y="3217"/>
        <a:ext cx="2143649" cy="748784"/>
      </dsp:txXfrm>
    </dsp:sp>
    <dsp:sp modelId="{B89EAF11-67A4-4842-9D9E-586FCD9D16BE}">
      <dsp:nvSpPr>
        <dsp:cNvPr id="0" name=""/>
        <dsp:cNvSpPr/>
      </dsp:nvSpPr>
      <dsp:spPr>
        <a:xfrm>
          <a:off x="0" y="939197"/>
          <a:ext cx="5471529" cy="7487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0F9963-547B-4793-9E6B-F56A756FD7B1}">
      <dsp:nvSpPr>
        <dsp:cNvPr id="0" name=""/>
        <dsp:cNvSpPr/>
      </dsp:nvSpPr>
      <dsp:spPr>
        <a:xfrm>
          <a:off x="226507" y="1107673"/>
          <a:ext cx="411831" cy="4118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A2D938-8C47-47F0-9A35-B07523FEE987}">
      <dsp:nvSpPr>
        <dsp:cNvPr id="0" name=""/>
        <dsp:cNvSpPr/>
      </dsp:nvSpPr>
      <dsp:spPr>
        <a:xfrm>
          <a:off x="864845" y="939197"/>
          <a:ext cx="2462188" cy="748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46" tIns="79246" rIns="79246" bIns="79246" numCol="1" spcCol="1270" anchor="ctr" anchorCtr="0">
          <a:noAutofit/>
        </a:bodyPr>
        <a:lstStyle/>
        <a:p>
          <a:pPr marL="0" lvl="0" indent="0" algn="l" defTabSz="977900">
            <a:lnSpc>
              <a:spcPct val="100000"/>
            </a:lnSpc>
            <a:spcBef>
              <a:spcPct val="0"/>
            </a:spcBef>
            <a:spcAft>
              <a:spcPct val="35000"/>
            </a:spcAft>
            <a:buNone/>
          </a:pPr>
          <a:r>
            <a:rPr lang="en-US" sz="2200" kern="1200"/>
            <a:t>What</a:t>
          </a:r>
        </a:p>
      </dsp:txBody>
      <dsp:txXfrm>
        <a:off x="864845" y="939197"/>
        <a:ext cx="2462188" cy="748784"/>
      </dsp:txXfrm>
    </dsp:sp>
    <dsp:sp modelId="{D4383704-11A1-4786-93EC-D1C4F749B639}">
      <dsp:nvSpPr>
        <dsp:cNvPr id="0" name=""/>
        <dsp:cNvSpPr/>
      </dsp:nvSpPr>
      <dsp:spPr>
        <a:xfrm>
          <a:off x="3327033" y="939197"/>
          <a:ext cx="2143649" cy="748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46" tIns="79246" rIns="79246" bIns="79246" numCol="1" spcCol="1270" anchor="ctr" anchorCtr="0">
          <a:noAutofit/>
        </a:bodyPr>
        <a:lstStyle/>
        <a:p>
          <a:pPr marL="0" lvl="0" indent="0" algn="l" defTabSz="488950">
            <a:lnSpc>
              <a:spcPct val="100000"/>
            </a:lnSpc>
            <a:spcBef>
              <a:spcPct val="0"/>
            </a:spcBef>
            <a:spcAft>
              <a:spcPct val="35000"/>
            </a:spcAft>
            <a:buNone/>
          </a:pPr>
          <a:r>
            <a:rPr lang="en-US" sz="1100" kern="1200"/>
            <a:t>Definition</a:t>
          </a:r>
        </a:p>
        <a:p>
          <a:pPr marL="0" lvl="0" indent="0" algn="l" defTabSz="488950">
            <a:lnSpc>
              <a:spcPct val="100000"/>
            </a:lnSpc>
            <a:spcBef>
              <a:spcPct val="0"/>
            </a:spcBef>
            <a:spcAft>
              <a:spcPct val="35000"/>
            </a:spcAft>
            <a:buNone/>
          </a:pPr>
          <a:r>
            <a:rPr lang="en-US" sz="1100" kern="1200"/>
            <a:t>Components</a:t>
          </a:r>
        </a:p>
      </dsp:txBody>
      <dsp:txXfrm>
        <a:off x="3327033" y="939197"/>
        <a:ext cx="2143649" cy="748784"/>
      </dsp:txXfrm>
    </dsp:sp>
    <dsp:sp modelId="{84797D97-0E80-43B1-A25B-D2B90416048E}">
      <dsp:nvSpPr>
        <dsp:cNvPr id="0" name=""/>
        <dsp:cNvSpPr/>
      </dsp:nvSpPr>
      <dsp:spPr>
        <a:xfrm>
          <a:off x="0" y="1875177"/>
          <a:ext cx="5471529" cy="7487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8E0454-F4EB-40A1-A681-93540A1E8AEA}">
      <dsp:nvSpPr>
        <dsp:cNvPr id="0" name=""/>
        <dsp:cNvSpPr/>
      </dsp:nvSpPr>
      <dsp:spPr>
        <a:xfrm>
          <a:off x="226507" y="2043653"/>
          <a:ext cx="411831" cy="4118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76F8F7-46FE-440D-9D6A-D009BB804C7C}">
      <dsp:nvSpPr>
        <dsp:cNvPr id="0" name=""/>
        <dsp:cNvSpPr/>
      </dsp:nvSpPr>
      <dsp:spPr>
        <a:xfrm>
          <a:off x="864845" y="1875177"/>
          <a:ext cx="2462188" cy="748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46" tIns="79246" rIns="79246" bIns="79246" numCol="1" spcCol="1270" anchor="ctr" anchorCtr="0">
          <a:noAutofit/>
        </a:bodyPr>
        <a:lstStyle/>
        <a:p>
          <a:pPr marL="0" lvl="0" indent="0" algn="l" defTabSz="977900">
            <a:lnSpc>
              <a:spcPct val="100000"/>
            </a:lnSpc>
            <a:spcBef>
              <a:spcPct val="0"/>
            </a:spcBef>
            <a:spcAft>
              <a:spcPct val="35000"/>
            </a:spcAft>
            <a:buNone/>
          </a:pPr>
          <a:r>
            <a:rPr lang="en-US" sz="2200" kern="1200"/>
            <a:t>How</a:t>
          </a:r>
        </a:p>
      </dsp:txBody>
      <dsp:txXfrm>
        <a:off x="864845" y="1875177"/>
        <a:ext cx="2462188" cy="748784"/>
      </dsp:txXfrm>
    </dsp:sp>
    <dsp:sp modelId="{1211DBBD-EF7C-4180-B414-C09B74D2B99A}">
      <dsp:nvSpPr>
        <dsp:cNvPr id="0" name=""/>
        <dsp:cNvSpPr/>
      </dsp:nvSpPr>
      <dsp:spPr>
        <a:xfrm>
          <a:off x="3327033" y="1875177"/>
          <a:ext cx="2143649" cy="748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46" tIns="79246" rIns="79246" bIns="79246" numCol="1" spcCol="1270" anchor="ctr" anchorCtr="0">
          <a:noAutofit/>
        </a:bodyPr>
        <a:lstStyle/>
        <a:p>
          <a:pPr marL="0" lvl="0" indent="0" algn="l" defTabSz="488950">
            <a:lnSpc>
              <a:spcPct val="100000"/>
            </a:lnSpc>
            <a:spcBef>
              <a:spcPct val="0"/>
            </a:spcBef>
            <a:spcAft>
              <a:spcPct val="35000"/>
            </a:spcAft>
            <a:buNone/>
          </a:pPr>
          <a:r>
            <a:rPr lang="en-US" sz="1100" kern="1200"/>
            <a:t>Recommended steps</a:t>
          </a:r>
        </a:p>
        <a:p>
          <a:pPr marL="0" lvl="0" indent="0" algn="l" defTabSz="488950">
            <a:lnSpc>
              <a:spcPct val="100000"/>
            </a:lnSpc>
            <a:spcBef>
              <a:spcPct val="0"/>
            </a:spcBef>
            <a:spcAft>
              <a:spcPct val="35000"/>
            </a:spcAft>
            <a:buNone/>
          </a:pPr>
          <a:r>
            <a:rPr lang="en-US" sz="1100" kern="1200"/>
            <a:t>Implementation examples</a:t>
          </a:r>
        </a:p>
        <a:p>
          <a:pPr marL="0" lvl="0" indent="0" algn="l" defTabSz="488950">
            <a:lnSpc>
              <a:spcPct val="100000"/>
            </a:lnSpc>
            <a:spcBef>
              <a:spcPct val="0"/>
            </a:spcBef>
            <a:spcAft>
              <a:spcPct val="35000"/>
            </a:spcAft>
            <a:buNone/>
          </a:pPr>
          <a:r>
            <a:rPr lang="en-US" sz="1100" kern="1200"/>
            <a:t>Resources &amp; Tools</a:t>
          </a:r>
        </a:p>
      </dsp:txBody>
      <dsp:txXfrm>
        <a:off x="3327033" y="1875177"/>
        <a:ext cx="2143649" cy="748784"/>
      </dsp:txXfrm>
    </dsp:sp>
    <dsp:sp modelId="{97E36880-133C-4F5D-8FEC-CC16A28F3EBB}">
      <dsp:nvSpPr>
        <dsp:cNvPr id="0" name=""/>
        <dsp:cNvSpPr/>
      </dsp:nvSpPr>
      <dsp:spPr>
        <a:xfrm>
          <a:off x="0" y="2811157"/>
          <a:ext cx="5471529" cy="7487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9B1761-9EF4-4BC3-AE08-95F84269FDD7}">
      <dsp:nvSpPr>
        <dsp:cNvPr id="0" name=""/>
        <dsp:cNvSpPr/>
      </dsp:nvSpPr>
      <dsp:spPr>
        <a:xfrm>
          <a:off x="226507" y="2979634"/>
          <a:ext cx="411831" cy="4118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A794B3-BFE9-4740-9208-F675E3B28200}">
      <dsp:nvSpPr>
        <dsp:cNvPr id="0" name=""/>
        <dsp:cNvSpPr/>
      </dsp:nvSpPr>
      <dsp:spPr>
        <a:xfrm>
          <a:off x="864845" y="2811157"/>
          <a:ext cx="4605837" cy="748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46" tIns="79246" rIns="79246" bIns="79246" numCol="1" spcCol="1270" anchor="ctr" anchorCtr="0">
          <a:noAutofit/>
        </a:bodyPr>
        <a:lstStyle/>
        <a:p>
          <a:pPr marL="0" lvl="0" indent="0" algn="l" defTabSz="977900">
            <a:lnSpc>
              <a:spcPct val="100000"/>
            </a:lnSpc>
            <a:spcBef>
              <a:spcPct val="0"/>
            </a:spcBef>
            <a:spcAft>
              <a:spcPct val="35000"/>
            </a:spcAft>
            <a:buNone/>
          </a:pPr>
          <a:r>
            <a:rPr lang="en-US" sz="2200" kern="1200"/>
            <a:t>Next Steps</a:t>
          </a:r>
        </a:p>
      </dsp:txBody>
      <dsp:txXfrm>
        <a:off x="864845" y="2811157"/>
        <a:ext cx="4605837" cy="7487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5D46F-F062-48FD-B1FF-F90220240840}">
      <dsp:nvSpPr>
        <dsp:cNvPr id="0" name=""/>
        <dsp:cNvSpPr/>
      </dsp:nvSpPr>
      <dsp:spPr>
        <a:xfrm>
          <a:off x="0" y="570249"/>
          <a:ext cx="10515600" cy="3742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749808" rIns="816127" bIns="256032" numCol="1" spcCol="1270" anchor="t" anchorCtr="0">
          <a:noAutofit/>
        </a:bodyPr>
        <a:lstStyle/>
        <a:p>
          <a:pPr marL="285750" lvl="1" indent="-285750" algn="l" defTabSz="1600200">
            <a:lnSpc>
              <a:spcPct val="90000"/>
            </a:lnSpc>
            <a:spcBef>
              <a:spcPct val="0"/>
            </a:spcBef>
            <a:spcAft>
              <a:spcPct val="15000"/>
            </a:spcAft>
            <a:buChar char="•"/>
          </a:pPr>
          <a:r>
            <a:rPr lang="en-US" sz="3600" kern="1200"/>
            <a:t>6 to 8 stations </a:t>
          </a:r>
        </a:p>
        <a:p>
          <a:pPr marL="285750" lvl="1" indent="-285750" algn="l" defTabSz="1600200">
            <a:lnSpc>
              <a:spcPct val="90000"/>
            </a:lnSpc>
            <a:spcBef>
              <a:spcPct val="0"/>
            </a:spcBef>
            <a:spcAft>
              <a:spcPct val="15000"/>
            </a:spcAft>
            <a:buChar char="•"/>
          </a:pPr>
          <a:r>
            <a:rPr lang="en-US" sz="3600" kern="1200"/>
            <a:t>Validated prompts to specifically address an attribute of interest</a:t>
          </a:r>
        </a:p>
        <a:p>
          <a:pPr marL="285750" lvl="1" indent="-285750" algn="l" defTabSz="1600200">
            <a:lnSpc>
              <a:spcPct val="90000"/>
            </a:lnSpc>
            <a:spcBef>
              <a:spcPct val="0"/>
            </a:spcBef>
            <a:spcAft>
              <a:spcPct val="15000"/>
            </a:spcAft>
            <a:buChar char="•"/>
          </a:pPr>
          <a:r>
            <a:rPr lang="en-US" sz="3600" kern="1200"/>
            <a:t>Allotted 2 minutes to read prompt and 6 to 8 minutes to respond	</a:t>
          </a:r>
        </a:p>
      </dsp:txBody>
      <dsp:txXfrm>
        <a:off x="0" y="570249"/>
        <a:ext cx="10515600" cy="3742200"/>
      </dsp:txXfrm>
    </dsp:sp>
    <dsp:sp modelId="{95F69415-092E-4E84-B12C-7FCF84376B76}">
      <dsp:nvSpPr>
        <dsp:cNvPr id="0" name=""/>
        <dsp:cNvSpPr/>
      </dsp:nvSpPr>
      <dsp:spPr>
        <a:xfrm>
          <a:off x="525780" y="38888"/>
          <a:ext cx="7360920" cy="1062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600200">
            <a:lnSpc>
              <a:spcPct val="90000"/>
            </a:lnSpc>
            <a:spcBef>
              <a:spcPct val="0"/>
            </a:spcBef>
            <a:spcAft>
              <a:spcPct val="35000"/>
            </a:spcAft>
            <a:buNone/>
          </a:pPr>
          <a:r>
            <a:rPr lang="en-US" sz="3600" kern="1200"/>
            <a:t>Circuit interview format</a:t>
          </a:r>
        </a:p>
      </dsp:txBody>
      <dsp:txXfrm>
        <a:off x="577658" y="90766"/>
        <a:ext cx="7257164" cy="9589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2A737-FD98-4B59-B338-473E8E5E570D}">
      <dsp:nvSpPr>
        <dsp:cNvPr id="0" name=""/>
        <dsp:cNvSpPr/>
      </dsp:nvSpPr>
      <dsp:spPr>
        <a:xfrm>
          <a:off x="0" y="4300"/>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D4CCF0-C49B-49FC-AE60-064FED914A88}">
      <dsp:nvSpPr>
        <dsp:cNvPr id="0" name=""/>
        <dsp:cNvSpPr/>
      </dsp:nvSpPr>
      <dsp:spPr>
        <a:xfrm>
          <a:off x="277094" y="210403"/>
          <a:ext cx="503807" cy="5038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2F727E-4E53-4C50-943C-0FAAE94DBBE6}">
      <dsp:nvSpPr>
        <dsp:cNvPr id="0" name=""/>
        <dsp:cNvSpPr/>
      </dsp:nvSpPr>
      <dsp:spPr>
        <a:xfrm>
          <a:off x="1057996" y="4300"/>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n-US" sz="1900" b="0" i="0" kern="1200"/>
            <a:t>UW Holistic Review—Summary of Promising Practices</a:t>
          </a:r>
          <a:endParaRPr lang="en-US" sz="1900" kern="1200"/>
        </a:p>
      </dsp:txBody>
      <dsp:txXfrm>
        <a:off x="1057996" y="4300"/>
        <a:ext cx="5205643" cy="916014"/>
      </dsp:txXfrm>
    </dsp:sp>
    <dsp:sp modelId="{113E31DD-9D39-4FAF-8AEB-626B769E84F7}">
      <dsp:nvSpPr>
        <dsp:cNvPr id="0" name=""/>
        <dsp:cNvSpPr/>
      </dsp:nvSpPr>
      <dsp:spPr>
        <a:xfrm>
          <a:off x="0" y="1149318"/>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7397D7-0C8B-4FC5-8D62-AF6C00BE91B1}">
      <dsp:nvSpPr>
        <dsp:cNvPr id="0" name=""/>
        <dsp:cNvSpPr/>
      </dsp:nvSpPr>
      <dsp:spPr>
        <a:xfrm>
          <a:off x="277094" y="1355421"/>
          <a:ext cx="503807" cy="5038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184AB6-B8D1-42F0-BDD3-B22AF3E4025E}">
      <dsp:nvSpPr>
        <dsp:cNvPr id="0" name=""/>
        <dsp:cNvSpPr/>
      </dsp:nvSpPr>
      <dsp:spPr>
        <a:xfrm>
          <a:off x="1057996" y="1149318"/>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n-US" sz="1900" b="0" i="0" kern="1200"/>
            <a:t>UW Graduate School Holistic Admissions Review</a:t>
          </a:r>
          <a:endParaRPr lang="en-US" sz="1900" kern="1200"/>
        </a:p>
      </dsp:txBody>
      <dsp:txXfrm>
        <a:off x="1057996" y="1149318"/>
        <a:ext cx="5205643" cy="916014"/>
      </dsp:txXfrm>
    </dsp:sp>
    <dsp:sp modelId="{175A076B-D29D-4483-9B13-7C2C0BE25E0D}">
      <dsp:nvSpPr>
        <dsp:cNvPr id="0" name=""/>
        <dsp:cNvSpPr/>
      </dsp:nvSpPr>
      <dsp:spPr>
        <a:xfrm>
          <a:off x="0" y="2294336"/>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1FD5FA-1733-4B46-A408-C471020C3FF9}">
      <dsp:nvSpPr>
        <dsp:cNvPr id="0" name=""/>
        <dsp:cNvSpPr/>
      </dsp:nvSpPr>
      <dsp:spPr>
        <a:xfrm>
          <a:off x="277094" y="2500440"/>
          <a:ext cx="503807" cy="5038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108F47-417E-4887-B92B-CB4AC172B042}">
      <dsp:nvSpPr>
        <dsp:cNvPr id="0" name=""/>
        <dsp:cNvSpPr/>
      </dsp:nvSpPr>
      <dsp:spPr>
        <a:xfrm>
          <a:off x="1057996" y="2294336"/>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n-US" sz="1900" i="0" kern="1200"/>
            <a:t>General information and salient literature for holistic admission standards</a:t>
          </a:r>
          <a:endParaRPr lang="en-US" sz="1900" kern="1200"/>
        </a:p>
      </dsp:txBody>
      <dsp:txXfrm>
        <a:off x="1057996" y="2294336"/>
        <a:ext cx="5205643" cy="916014"/>
      </dsp:txXfrm>
    </dsp:sp>
    <dsp:sp modelId="{EF72C9E8-7496-4AD7-8CE8-018960A8E5CF}">
      <dsp:nvSpPr>
        <dsp:cNvPr id="0" name=""/>
        <dsp:cNvSpPr/>
      </dsp:nvSpPr>
      <dsp:spPr>
        <a:xfrm>
          <a:off x="0" y="3439354"/>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1D7A1A-9118-4458-9534-BB31F5DD0E24}">
      <dsp:nvSpPr>
        <dsp:cNvPr id="0" name=""/>
        <dsp:cNvSpPr/>
      </dsp:nvSpPr>
      <dsp:spPr>
        <a:xfrm>
          <a:off x="277094" y="3645458"/>
          <a:ext cx="503807" cy="5038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BA0DA6-9E4B-4E40-9A12-05BB5F16C8E2}">
      <dsp:nvSpPr>
        <dsp:cNvPr id="0" name=""/>
        <dsp:cNvSpPr/>
      </dsp:nvSpPr>
      <dsp:spPr>
        <a:xfrm>
          <a:off x="1057996" y="3439354"/>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n-US" sz="1900" kern="1200"/>
            <a:t>PowerPoint presentations</a:t>
          </a:r>
        </a:p>
      </dsp:txBody>
      <dsp:txXfrm>
        <a:off x="1057996" y="3439354"/>
        <a:ext cx="5205643" cy="916014"/>
      </dsp:txXfrm>
    </dsp:sp>
    <dsp:sp modelId="{587221DA-0E4F-4BCF-822C-787FB4BDA26F}">
      <dsp:nvSpPr>
        <dsp:cNvPr id="0" name=""/>
        <dsp:cNvSpPr/>
      </dsp:nvSpPr>
      <dsp:spPr>
        <a:xfrm>
          <a:off x="0" y="4584372"/>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CDC21D-09A1-4680-A661-4386F0C6E093}">
      <dsp:nvSpPr>
        <dsp:cNvPr id="0" name=""/>
        <dsp:cNvSpPr/>
      </dsp:nvSpPr>
      <dsp:spPr>
        <a:xfrm>
          <a:off x="277094" y="4790476"/>
          <a:ext cx="503807" cy="5038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2902F8-6CDA-4635-9D95-02FB1442D873}">
      <dsp:nvSpPr>
        <dsp:cNvPr id="0" name=""/>
        <dsp:cNvSpPr/>
      </dsp:nvSpPr>
      <dsp:spPr>
        <a:xfrm>
          <a:off x="1057996" y="4584372"/>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n-US" sz="1900" i="0" kern="1200"/>
            <a:t>Evaluations for holistic admissions</a:t>
          </a:r>
          <a:endParaRPr lang="en-US" sz="1900" kern="1200"/>
        </a:p>
      </dsp:txBody>
      <dsp:txXfrm>
        <a:off x="1057996" y="4584372"/>
        <a:ext cx="5205643" cy="9160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66272-9AAC-44DB-AF0C-C7667CAEDDE1}">
      <dsp:nvSpPr>
        <dsp:cNvPr id="0" name=""/>
        <dsp:cNvSpPr/>
      </dsp:nvSpPr>
      <dsp:spPr>
        <a:xfrm>
          <a:off x="1079314" y="145729"/>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69FB41-CECF-444C-8D29-2796E734CF42}">
      <dsp:nvSpPr>
        <dsp:cNvPr id="0" name=""/>
        <dsp:cNvSpPr/>
      </dsp:nvSpPr>
      <dsp:spPr>
        <a:xfrm>
          <a:off x="522263" y="176950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kern="1200"/>
            <a:t>Produced by ETS</a:t>
          </a:r>
        </a:p>
      </dsp:txBody>
      <dsp:txXfrm>
        <a:off x="522263" y="1769508"/>
        <a:ext cx="4320000" cy="648000"/>
      </dsp:txXfrm>
    </dsp:sp>
    <dsp:sp modelId="{FF5CE664-8597-4700-AA75-BB0E7989AC4A}">
      <dsp:nvSpPr>
        <dsp:cNvPr id="0" name=""/>
        <dsp:cNvSpPr/>
      </dsp:nvSpPr>
      <dsp:spPr>
        <a:xfrm>
          <a:off x="522263" y="2500456"/>
          <a:ext cx="4320000" cy="1726101"/>
        </a:xfrm>
        <a:prstGeom prst="rect">
          <a:avLst/>
        </a:prstGeom>
        <a:noFill/>
        <a:ln>
          <a:noFill/>
        </a:ln>
        <a:effectLst/>
      </dsp:spPr>
      <dsp:style>
        <a:lnRef idx="0">
          <a:scrgbClr r="0" g="0" b="0"/>
        </a:lnRef>
        <a:fillRef idx="0">
          <a:scrgbClr r="0" g="0" b="0"/>
        </a:fillRef>
        <a:effectRef idx="0">
          <a:scrgbClr r="0" g="0" b="0"/>
        </a:effectRef>
        <a:fontRef idx="minor"/>
      </dsp:style>
    </dsp:sp>
    <dsp:sp modelId="{56BA88D3-8303-42D1-899C-7E2392FF83A3}">
      <dsp:nvSpPr>
        <dsp:cNvPr id="0" name=""/>
        <dsp:cNvSpPr/>
      </dsp:nvSpPr>
      <dsp:spPr>
        <a:xfrm>
          <a:off x="6596758" y="79171"/>
          <a:ext cx="1512000" cy="1512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17876B-6D8A-4987-A323-394752D03B44}">
      <dsp:nvSpPr>
        <dsp:cNvPr id="0" name=""/>
        <dsp:cNvSpPr/>
      </dsp:nvSpPr>
      <dsp:spPr>
        <a:xfrm>
          <a:off x="5598263" y="176950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kern="1200"/>
            <a:t>Content in guide includes</a:t>
          </a:r>
        </a:p>
      </dsp:txBody>
      <dsp:txXfrm>
        <a:off x="5598263" y="1769508"/>
        <a:ext cx="4320000" cy="648000"/>
      </dsp:txXfrm>
    </dsp:sp>
    <dsp:sp modelId="{4A2C3143-AD83-48AF-BA0D-5C210A57296E}">
      <dsp:nvSpPr>
        <dsp:cNvPr id="0" name=""/>
        <dsp:cNvSpPr/>
      </dsp:nvSpPr>
      <dsp:spPr>
        <a:xfrm>
          <a:off x="5598263" y="2500456"/>
          <a:ext cx="4320000" cy="1726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Preparing for the Admissions Process </a:t>
          </a:r>
        </a:p>
        <a:p>
          <a:pPr marL="0" lvl="0" indent="0" algn="l" defTabSz="755650">
            <a:lnSpc>
              <a:spcPct val="100000"/>
            </a:lnSpc>
            <a:spcBef>
              <a:spcPct val="0"/>
            </a:spcBef>
            <a:spcAft>
              <a:spcPct val="35000"/>
            </a:spcAft>
            <a:buNone/>
          </a:pPr>
          <a:r>
            <a:rPr lang="en-US" sz="1700" kern="1200"/>
            <a:t>Collecting Applicant Information </a:t>
          </a:r>
        </a:p>
        <a:p>
          <a:pPr marL="0" lvl="0" indent="0" algn="l" defTabSz="755650">
            <a:lnSpc>
              <a:spcPct val="100000"/>
            </a:lnSpc>
            <a:spcBef>
              <a:spcPct val="0"/>
            </a:spcBef>
            <a:spcAft>
              <a:spcPct val="35000"/>
            </a:spcAft>
            <a:buNone/>
          </a:pPr>
          <a:r>
            <a:rPr lang="en-US" sz="1700" kern="1200"/>
            <a:t>Reviewing Applicant Files </a:t>
          </a:r>
        </a:p>
        <a:p>
          <a:pPr marL="0" lvl="0" indent="0" algn="l" defTabSz="755650">
            <a:lnSpc>
              <a:spcPct val="100000"/>
            </a:lnSpc>
            <a:spcBef>
              <a:spcPct val="0"/>
            </a:spcBef>
            <a:spcAft>
              <a:spcPct val="35000"/>
            </a:spcAft>
            <a:buNone/>
          </a:pPr>
          <a:r>
            <a:rPr lang="en-US" sz="1700" kern="1200"/>
            <a:t>Selecting Applicants </a:t>
          </a:r>
        </a:p>
        <a:p>
          <a:pPr marL="0" lvl="0" indent="0" algn="l" defTabSz="755650">
            <a:lnSpc>
              <a:spcPct val="100000"/>
            </a:lnSpc>
            <a:spcBef>
              <a:spcPct val="0"/>
            </a:spcBef>
            <a:spcAft>
              <a:spcPct val="35000"/>
            </a:spcAft>
            <a:buNone/>
          </a:pPr>
          <a:r>
            <a:rPr lang="en-US" sz="1700" kern="1200"/>
            <a:t>Evaluating the Admission Process</a:t>
          </a:r>
        </a:p>
      </dsp:txBody>
      <dsp:txXfrm>
        <a:off x="5598263" y="2500456"/>
        <a:ext cx="4320000" cy="1726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17A82-14EB-4BD1-A1F0-83561B55BF95}">
      <dsp:nvSpPr>
        <dsp:cNvPr id="0" name=""/>
        <dsp:cNvSpPr/>
      </dsp:nvSpPr>
      <dsp:spPr>
        <a:xfrm>
          <a:off x="0" y="1783586"/>
          <a:ext cx="9708995" cy="0"/>
        </a:xfrm>
        <a:prstGeom prst="lin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5ECDCEF0-4CFC-40B5-AA6F-4466658E4943}">
      <dsp:nvSpPr>
        <dsp:cNvPr id="0" name=""/>
        <dsp:cNvSpPr/>
      </dsp:nvSpPr>
      <dsp:spPr>
        <a:xfrm>
          <a:off x="270410" y="1915571"/>
          <a:ext cx="3954898" cy="403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2016</a:t>
          </a:r>
        </a:p>
      </dsp:txBody>
      <dsp:txXfrm>
        <a:off x="270410" y="1915571"/>
        <a:ext cx="3954898" cy="403090"/>
      </dsp:txXfrm>
    </dsp:sp>
    <dsp:sp modelId="{1E073DE1-3D4B-427A-AE50-95FBB1344C5C}">
      <dsp:nvSpPr>
        <dsp:cNvPr id="0" name=""/>
        <dsp:cNvSpPr/>
      </dsp:nvSpPr>
      <dsp:spPr>
        <a:xfrm>
          <a:off x="758" y="497620"/>
          <a:ext cx="4494202" cy="60820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kern="1200"/>
            <a:t>Began advocating for Holistic Admissions Review</a:t>
          </a:r>
        </a:p>
      </dsp:txBody>
      <dsp:txXfrm>
        <a:off x="30448" y="527310"/>
        <a:ext cx="4434822" cy="548822"/>
      </dsp:txXfrm>
    </dsp:sp>
    <dsp:sp modelId="{885A7D43-207C-41EB-ADFD-3DEC6BF812C7}">
      <dsp:nvSpPr>
        <dsp:cNvPr id="0" name=""/>
        <dsp:cNvSpPr/>
      </dsp:nvSpPr>
      <dsp:spPr>
        <a:xfrm>
          <a:off x="2247859" y="1105823"/>
          <a:ext cx="0" cy="677762"/>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C8E20F6-1410-42CE-97AC-F912DA2DD8AA}">
      <dsp:nvSpPr>
        <dsp:cNvPr id="0" name=""/>
        <dsp:cNvSpPr/>
      </dsp:nvSpPr>
      <dsp:spPr>
        <a:xfrm>
          <a:off x="2877048" y="1248510"/>
          <a:ext cx="3954898" cy="403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2017</a:t>
          </a:r>
        </a:p>
      </dsp:txBody>
      <dsp:txXfrm>
        <a:off x="2877048" y="1248510"/>
        <a:ext cx="3954898" cy="403090"/>
      </dsp:txXfrm>
    </dsp:sp>
    <dsp:sp modelId="{A78960B8-060B-4F26-B00E-0DBE8365F99E}">
      <dsp:nvSpPr>
        <dsp:cNvPr id="0" name=""/>
        <dsp:cNvSpPr/>
      </dsp:nvSpPr>
      <dsp:spPr>
        <a:xfrm>
          <a:off x="2221106" y="1756832"/>
          <a:ext cx="53507" cy="5350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5F9A12-633E-4E30-AAE9-E77356505258}">
      <dsp:nvSpPr>
        <dsp:cNvPr id="0" name=""/>
        <dsp:cNvSpPr/>
      </dsp:nvSpPr>
      <dsp:spPr>
        <a:xfrm>
          <a:off x="2607396" y="2461349"/>
          <a:ext cx="4494202" cy="110582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kern="1200"/>
            <a:t>Nursing Workforce Diversity funding opportunity was released which included a provision for nursing schools to implement holistic admissions practices. </a:t>
          </a:r>
        </a:p>
      </dsp:txBody>
      <dsp:txXfrm>
        <a:off x="2661378" y="2515331"/>
        <a:ext cx="4386238" cy="997859"/>
      </dsp:txXfrm>
    </dsp:sp>
    <dsp:sp modelId="{972A02DF-30F8-4728-9E9B-AC907390978C}">
      <dsp:nvSpPr>
        <dsp:cNvPr id="0" name=""/>
        <dsp:cNvSpPr/>
      </dsp:nvSpPr>
      <dsp:spPr>
        <a:xfrm>
          <a:off x="4854497" y="1783586"/>
          <a:ext cx="0" cy="677762"/>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8A36D2C-0E5A-4B6B-AED7-163A7D656B99}">
      <dsp:nvSpPr>
        <dsp:cNvPr id="0" name=""/>
        <dsp:cNvSpPr/>
      </dsp:nvSpPr>
      <dsp:spPr>
        <a:xfrm>
          <a:off x="5483685" y="1915571"/>
          <a:ext cx="3954898" cy="403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2018–2020</a:t>
          </a:r>
        </a:p>
      </dsp:txBody>
      <dsp:txXfrm>
        <a:off x="5483685" y="1915571"/>
        <a:ext cx="3954898" cy="403090"/>
      </dsp:txXfrm>
    </dsp:sp>
    <dsp:sp modelId="{EFB88A5D-2A1D-4C23-AE5D-C1455CF8D904}">
      <dsp:nvSpPr>
        <dsp:cNvPr id="0" name=""/>
        <dsp:cNvSpPr/>
      </dsp:nvSpPr>
      <dsp:spPr>
        <a:xfrm>
          <a:off x="4827743" y="1756832"/>
          <a:ext cx="53507" cy="5350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50C222-BFA1-42EE-9F4E-E7AB416B464F}">
      <dsp:nvSpPr>
        <dsp:cNvPr id="0" name=""/>
        <dsp:cNvSpPr/>
      </dsp:nvSpPr>
      <dsp:spPr>
        <a:xfrm>
          <a:off x="5214033" y="497620"/>
          <a:ext cx="4494202" cy="60820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kern="1200"/>
            <a:t>Holistic Admissions Review workshops</a:t>
          </a:r>
        </a:p>
      </dsp:txBody>
      <dsp:txXfrm>
        <a:off x="5243723" y="527310"/>
        <a:ext cx="4434822" cy="548822"/>
      </dsp:txXfrm>
    </dsp:sp>
    <dsp:sp modelId="{1D8710CC-2A61-4135-943F-214458A5F670}">
      <dsp:nvSpPr>
        <dsp:cNvPr id="0" name=""/>
        <dsp:cNvSpPr/>
      </dsp:nvSpPr>
      <dsp:spPr>
        <a:xfrm>
          <a:off x="7461135" y="1105823"/>
          <a:ext cx="0" cy="677762"/>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1663733-4374-464D-A2F7-8C3F72477D63}">
      <dsp:nvSpPr>
        <dsp:cNvPr id="0" name=""/>
        <dsp:cNvSpPr/>
      </dsp:nvSpPr>
      <dsp:spPr>
        <a:xfrm>
          <a:off x="7434381" y="1756832"/>
          <a:ext cx="53507" cy="5350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39FC1-75EE-4014-9A05-791BD1367EC3}">
      <dsp:nvSpPr>
        <dsp:cNvPr id="0" name=""/>
        <dsp:cNvSpPr/>
      </dsp:nvSpPr>
      <dsp:spPr>
        <a:xfrm>
          <a:off x="0" y="94322"/>
          <a:ext cx="6263640" cy="12901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Selection criteria are broad-based and linked to school mission, visions, and values</a:t>
          </a:r>
        </a:p>
      </dsp:txBody>
      <dsp:txXfrm>
        <a:off x="62979" y="157301"/>
        <a:ext cx="6137682" cy="1164172"/>
      </dsp:txXfrm>
    </dsp:sp>
    <dsp:sp modelId="{713A2BA9-1B72-4979-80E5-E50705DD0D00}">
      <dsp:nvSpPr>
        <dsp:cNvPr id="0" name=""/>
        <dsp:cNvSpPr/>
      </dsp:nvSpPr>
      <dsp:spPr>
        <a:xfrm>
          <a:off x="0" y="1436293"/>
          <a:ext cx="6263640" cy="129013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There is a balance of applicant experiences, attributes, and academic metrics</a:t>
          </a:r>
        </a:p>
      </dsp:txBody>
      <dsp:txXfrm>
        <a:off x="62979" y="1499272"/>
        <a:ext cx="6137682" cy="1164172"/>
      </dsp:txXfrm>
    </dsp:sp>
    <dsp:sp modelId="{444B7EE1-D1C2-44CE-AEDA-F769325A6767}">
      <dsp:nvSpPr>
        <dsp:cNvPr id="0" name=""/>
        <dsp:cNvSpPr/>
      </dsp:nvSpPr>
      <dsp:spPr>
        <a:xfrm>
          <a:off x="0" y="2778263"/>
          <a:ext cx="6263640" cy="129013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Admissions staff and committee members consider how each applicant may contribute to school learning environment and to the profession</a:t>
          </a:r>
        </a:p>
      </dsp:txBody>
      <dsp:txXfrm>
        <a:off x="62979" y="2841242"/>
        <a:ext cx="6137682" cy="1164172"/>
      </dsp:txXfrm>
    </dsp:sp>
    <dsp:sp modelId="{D7EC7790-3DA1-4961-889C-5C3F22EDA1D8}">
      <dsp:nvSpPr>
        <dsp:cNvPr id="0" name=""/>
        <dsp:cNvSpPr/>
      </dsp:nvSpPr>
      <dsp:spPr>
        <a:xfrm>
          <a:off x="0" y="4120234"/>
          <a:ext cx="6263640" cy="12901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Race and ethnicity may be considered only when such consideration is narrowly tailored to achieve mission related educational interests and goals associated with student diversity*</a:t>
          </a:r>
          <a:endParaRPr lang="en-US" sz="1800" kern="1200"/>
        </a:p>
      </dsp:txBody>
      <dsp:txXfrm>
        <a:off x="62979" y="4183213"/>
        <a:ext cx="6137682" cy="11641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0A960-5C05-464F-98ED-3F9D6F29BC6E}">
      <dsp:nvSpPr>
        <dsp:cNvPr id="0" name=""/>
        <dsp:cNvSpPr/>
      </dsp:nvSpPr>
      <dsp:spPr>
        <a:xfrm>
          <a:off x="0" y="602198"/>
          <a:ext cx="6263640" cy="431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With adversity(economic, educational, ethnic/cultural, family)</a:t>
          </a:r>
        </a:p>
      </dsp:txBody>
      <dsp:txXfrm>
        <a:off x="21075" y="623273"/>
        <a:ext cx="6221490" cy="389580"/>
      </dsp:txXfrm>
    </dsp:sp>
    <dsp:sp modelId="{CDD3718D-2950-4336-8066-A04CB2AF9688}">
      <dsp:nvSpPr>
        <dsp:cNvPr id="0" name=""/>
        <dsp:cNvSpPr/>
      </dsp:nvSpPr>
      <dsp:spPr>
        <a:xfrm>
          <a:off x="0" y="1085768"/>
          <a:ext cx="6263640" cy="431730"/>
        </a:xfrm>
        <a:prstGeom prst="roundRect">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Paid or volunteer healthcare experience</a:t>
          </a:r>
        </a:p>
      </dsp:txBody>
      <dsp:txXfrm>
        <a:off x="21075" y="1106843"/>
        <a:ext cx="6221490" cy="389580"/>
      </dsp:txXfrm>
    </dsp:sp>
    <dsp:sp modelId="{D28F061C-768A-4406-AED8-C5299196C193}">
      <dsp:nvSpPr>
        <dsp:cNvPr id="0" name=""/>
        <dsp:cNvSpPr/>
      </dsp:nvSpPr>
      <dsp:spPr>
        <a:xfrm>
          <a:off x="0" y="1569338"/>
          <a:ext cx="6263640" cy="43173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Rural resident</a:t>
          </a:r>
        </a:p>
      </dsp:txBody>
      <dsp:txXfrm>
        <a:off x="21075" y="1590413"/>
        <a:ext cx="6221490" cy="389580"/>
      </dsp:txXfrm>
    </dsp:sp>
    <dsp:sp modelId="{02F9F2EC-9BFD-4950-B7D9-2EC00FD8A032}">
      <dsp:nvSpPr>
        <dsp:cNvPr id="0" name=""/>
        <dsp:cNvSpPr/>
      </dsp:nvSpPr>
      <dsp:spPr>
        <a:xfrm>
          <a:off x="0" y="2052908"/>
          <a:ext cx="6263640" cy="431730"/>
        </a:xfrm>
        <a:prstGeom prst="roundRect">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First generation college student</a:t>
          </a:r>
        </a:p>
      </dsp:txBody>
      <dsp:txXfrm>
        <a:off x="21075" y="2073983"/>
        <a:ext cx="6221490" cy="389580"/>
      </dsp:txXfrm>
    </dsp:sp>
    <dsp:sp modelId="{67D691EB-DA01-4077-B25B-5B17EC97130A}">
      <dsp:nvSpPr>
        <dsp:cNvPr id="0" name=""/>
        <dsp:cNvSpPr/>
      </dsp:nvSpPr>
      <dsp:spPr>
        <a:xfrm>
          <a:off x="0" y="2536478"/>
          <a:ext cx="6263640" cy="43173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Underrepresented minority</a:t>
          </a:r>
        </a:p>
      </dsp:txBody>
      <dsp:txXfrm>
        <a:off x="21075" y="2557553"/>
        <a:ext cx="6221490" cy="389580"/>
      </dsp:txXfrm>
    </dsp:sp>
    <dsp:sp modelId="{62887AD6-F9A7-497D-BBA9-72009211E0AF}">
      <dsp:nvSpPr>
        <dsp:cNvPr id="0" name=""/>
        <dsp:cNvSpPr/>
      </dsp:nvSpPr>
      <dsp:spPr>
        <a:xfrm>
          <a:off x="0" y="3020048"/>
          <a:ext cx="6263640" cy="431730"/>
        </a:xfrm>
        <a:prstGeom prst="roundRect">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Leadership experience</a:t>
          </a:r>
        </a:p>
      </dsp:txBody>
      <dsp:txXfrm>
        <a:off x="21075" y="3041123"/>
        <a:ext cx="6221490" cy="389580"/>
      </dsp:txXfrm>
    </dsp:sp>
    <dsp:sp modelId="{C84B1F21-0C37-4D5F-BEF0-46ED02349066}">
      <dsp:nvSpPr>
        <dsp:cNvPr id="0" name=""/>
        <dsp:cNvSpPr/>
      </dsp:nvSpPr>
      <dsp:spPr>
        <a:xfrm>
          <a:off x="0" y="3503618"/>
          <a:ext cx="6263640" cy="43173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Experience with diverse or underserved populations</a:t>
          </a:r>
        </a:p>
      </dsp:txBody>
      <dsp:txXfrm>
        <a:off x="21075" y="3524693"/>
        <a:ext cx="6221490" cy="389580"/>
      </dsp:txXfrm>
    </dsp:sp>
    <dsp:sp modelId="{337143F4-F1E4-42B1-AE07-213593C026EF}">
      <dsp:nvSpPr>
        <dsp:cNvPr id="0" name=""/>
        <dsp:cNvSpPr/>
      </dsp:nvSpPr>
      <dsp:spPr>
        <a:xfrm>
          <a:off x="0" y="3987188"/>
          <a:ext cx="6263640" cy="431730"/>
        </a:xfrm>
        <a:prstGeom prst="roundRect">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B/C grades while working full time or caring for family</a:t>
          </a:r>
        </a:p>
      </dsp:txBody>
      <dsp:txXfrm>
        <a:off x="21075" y="4008263"/>
        <a:ext cx="6221490" cy="389580"/>
      </dsp:txXfrm>
    </dsp:sp>
    <dsp:sp modelId="{B9054564-CC64-49F2-8A85-18229D56E92F}">
      <dsp:nvSpPr>
        <dsp:cNvPr id="0" name=""/>
        <dsp:cNvSpPr/>
      </dsp:nvSpPr>
      <dsp:spPr>
        <a:xfrm>
          <a:off x="0" y="4470759"/>
          <a:ext cx="6263640" cy="4317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Veteran status</a:t>
          </a:r>
        </a:p>
      </dsp:txBody>
      <dsp:txXfrm>
        <a:off x="21075" y="4491834"/>
        <a:ext cx="6221490" cy="3895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821EF-708B-410F-A6AD-E2A180E0FD05}">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00D239-EA5B-4E5C-92DE-DA84E8F5A79E}">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06A325-373E-4040-88A7-954479185981}">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Overall GPA</a:t>
          </a:r>
        </a:p>
      </dsp:txBody>
      <dsp:txXfrm>
        <a:off x="1834517" y="469890"/>
        <a:ext cx="3148942" cy="1335915"/>
      </dsp:txXfrm>
    </dsp:sp>
    <dsp:sp modelId="{A2267DA8-7348-40C9-8177-84B2C177F169}">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C2661F-E3FB-4E5A-AD32-173D4D847F93}">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0207A8-C029-418B-B429-771485B19F7F}">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Science GPA</a:t>
          </a:r>
        </a:p>
      </dsp:txBody>
      <dsp:txXfrm>
        <a:off x="7154322" y="469890"/>
        <a:ext cx="3148942" cy="1335915"/>
      </dsp:txXfrm>
    </dsp:sp>
    <dsp:sp modelId="{DCBB3C0D-BC83-43D5-AFBE-9BE67EBCB16E}">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652A4C-6794-4B0A-8354-A368590A503D}">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865923-2725-4A4D-909E-91F38DA611D3}">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Standardized Tests</a:t>
          </a:r>
        </a:p>
      </dsp:txBody>
      <dsp:txXfrm>
        <a:off x="1834517" y="2545532"/>
        <a:ext cx="3148942" cy="1335915"/>
      </dsp:txXfrm>
    </dsp:sp>
    <dsp:sp modelId="{C5513382-C528-429A-9423-0D17080860B8}">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52E946-CAFB-4AE5-A9DC-E88DC7129BFE}">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47F763-0B8B-4EF2-92F2-EBB030FFE1A5}">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Additional degrees</a:t>
          </a:r>
        </a:p>
      </dsp:txBody>
      <dsp:txXfrm>
        <a:off x="7154322" y="2545532"/>
        <a:ext cx="3148942" cy="13359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43DBB-372B-4037-A4EE-ECD69DD0C17B}">
      <dsp:nvSpPr>
        <dsp:cNvPr id="0" name=""/>
        <dsp:cNvSpPr/>
      </dsp:nvSpPr>
      <dsp:spPr>
        <a:xfrm>
          <a:off x="0" y="98049"/>
          <a:ext cx="1051560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Express value of diversity in mission, vision, values, and strategic goals</a:t>
          </a:r>
        </a:p>
      </dsp:txBody>
      <dsp:txXfrm>
        <a:off x="58257" y="156306"/>
        <a:ext cx="10399086" cy="1076886"/>
      </dsp:txXfrm>
    </dsp:sp>
    <dsp:sp modelId="{47B042D0-D215-4733-831F-9FE56FE22EFE}">
      <dsp:nvSpPr>
        <dsp:cNvPr id="0" name=""/>
        <dsp:cNvSpPr/>
      </dsp:nvSpPr>
      <dsp:spPr>
        <a:xfrm>
          <a:off x="0" y="1377849"/>
          <a:ext cx="1051560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Solid stakeholder support at all levels</a:t>
          </a:r>
        </a:p>
      </dsp:txBody>
      <dsp:txXfrm>
        <a:off x="58257" y="1436106"/>
        <a:ext cx="10399086" cy="1076886"/>
      </dsp:txXfrm>
    </dsp:sp>
    <dsp:sp modelId="{388DF5A4-0EC6-43C0-BE40-88E940A9C65E}">
      <dsp:nvSpPr>
        <dsp:cNvPr id="0" name=""/>
        <dsp:cNvSpPr/>
      </dsp:nvSpPr>
      <dsp:spPr>
        <a:xfrm>
          <a:off x="0" y="2571249"/>
          <a:ext cx="10515600" cy="235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Administration</a:t>
          </a:r>
        </a:p>
        <a:p>
          <a:pPr marL="228600" lvl="1" indent="-228600" algn="l" defTabSz="1022350">
            <a:lnSpc>
              <a:spcPct val="90000"/>
            </a:lnSpc>
            <a:spcBef>
              <a:spcPct val="0"/>
            </a:spcBef>
            <a:spcAft>
              <a:spcPct val="20000"/>
            </a:spcAft>
            <a:buChar char="•"/>
          </a:pPr>
          <a:r>
            <a:rPr lang="en-US" sz="2300" kern="1200"/>
            <a:t>Faculty</a:t>
          </a:r>
        </a:p>
        <a:p>
          <a:pPr marL="228600" lvl="1" indent="-228600" algn="l" defTabSz="1022350">
            <a:lnSpc>
              <a:spcPct val="90000"/>
            </a:lnSpc>
            <a:spcBef>
              <a:spcPct val="0"/>
            </a:spcBef>
            <a:spcAft>
              <a:spcPct val="20000"/>
            </a:spcAft>
            <a:buChar char="•"/>
          </a:pPr>
          <a:r>
            <a:rPr lang="en-US" sz="2300" kern="1200"/>
            <a:t>Admissions staff</a:t>
          </a:r>
        </a:p>
        <a:p>
          <a:pPr marL="228600" lvl="1" indent="-228600" algn="l" defTabSz="1022350">
            <a:lnSpc>
              <a:spcPct val="90000"/>
            </a:lnSpc>
            <a:spcBef>
              <a:spcPct val="0"/>
            </a:spcBef>
            <a:spcAft>
              <a:spcPct val="20000"/>
            </a:spcAft>
            <a:buChar char="•"/>
          </a:pPr>
          <a:r>
            <a:rPr lang="en-US" sz="2300" kern="1200"/>
            <a:t>Accrediting bodies and nursing community</a:t>
          </a:r>
        </a:p>
        <a:p>
          <a:pPr marL="228600" lvl="1" indent="-228600" algn="l" defTabSz="1022350">
            <a:lnSpc>
              <a:spcPct val="90000"/>
            </a:lnSpc>
            <a:spcBef>
              <a:spcPct val="0"/>
            </a:spcBef>
            <a:spcAft>
              <a:spcPct val="20000"/>
            </a:spcAft>
            <a:buChar char="•"/>
          </a:pPr>
          <a:r>
            <a:rPr lang="en-US" sz="2300" kern="1200"/>
            <a:t>Healthcare (employers, hospital association)</a:t>
          </a:r>
        </a:p>
        <a:p>
          <a:pPr marL="228600" lvl="1" indent="-228600" algn="l" defTabSz="1022350">
            <a:lnSpc>
              <a:spcPct val="90000"/>
            </a:lnSpc>
            <a:spcBef>
              <a:spcPct val="0"/>
            </a:spcBef>
            <a:spcAft>
              <a:spcPct val="20000"/>
            </a:spcAft>
            <a:buChar char="•"/>
          </a:pPr>
          <a:r>
            <a:rPr lang="en-US" sz="2300" kern="1200"/>
            <a:t>Community</a:t>
          </a:r>
        </a:p>
      </dsp:txBody>
      <dsp:txXfrm>
        <a:off x="0" y="2571249"/>
        <a:ext cx="10515600" cy="2359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C5299-C889-4A7C-88F8-B79CD0C9099A}">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568F3F-BD0F-4410-A3C2-9B09C73F11FB}">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Forms</a:t>
          </a:r>
        </a:p>
      </dsp:txBody>
      <dsp:txXfrm>
        <a:off x="417971" y="2644140"/>
        <a:ext cx="2889450" cy="720000"/>
      </dsp:txXfrm>
    </dsp:sp>
    <dsp:sp modelId="{22E31643-A110-4D59-8C99-1E5B6B5F719F}">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5F9E2E-D1AE-468A-91C3-9CE9C6A5BE65}">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Essay</a:t>
          </a:r>
        </a:p>
      </dsp:txBody>
      <dsp:txXfrm>
        <a:off x="3813075" y="2644140"/>
        <a:ext cx="2889450" cy="720000"/>
      </dsp:txXfrm>
    </dsp:sp>
    <dsp:sp modelId="{95F16FA5-4E6A-4EFE-9958-4C6F0D687C1B}">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152CCD-266F-4C47-AF89-E0D48CD3E492}">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Interview</a:t>
          </a:r>
        </a:p>
      </dsp:txBody>
      <dsp:txXfrm>
        <a:off x="7208178" y="2644140"/>
        <a:ext cx="288945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87670-F05A-4C16-90B7-A9088CC9ACBA}">
      <dsp:nvSpPr>
        <dsp:cNvPr id="0" name=""/>
        <dsp:cNvSpPr/>
      </dsp:nvSpPr>
      <dsp:spPr>
        <a:xfrm>
          <a:off x="559800" y="110483"/>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2FE1F4-B25F-4748-AE33-449BCCF4DBD1}">
      <dsp:nvSpPr>
        <dsp:cNvPr id="0" name=""/>
        <dsp:cNvSpPr/>
      </dsp:nvSpPr>
      <dsp:spPr>
        <a:xfrm>
          <a:off x="559800" y="180008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a:t>Four Questions</a:t>
          </a:r>
        </a:p>
      </dsp:txBody>
      <dsp:txXfrm>
        <a:off x="559800" y="1800089"/>
        <a:ext cx="4320000" cy="648000"/>
      </dsp:txXfrm>
    </dsp:sp>
    <dsp:sp modelId="{BA84D619-86FB-463D-BB90-B6684405126D}">
      <dsp:nvSpPr>
        <dsp:cNvPr id="0" name=""/>
        <dsp:cNvSpPr/>
      </dsp:nvSpPr>
      <dsp:spPr>
        <a:xfrm>
          <a:off x="519148" y="2341997"/>
          <a:ext cx="4320000" cy="171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Font typeface="Arial" panose="020B0604020202020204" pitchFamily="34" charset="0"/>
            <a:buNone/>
          </a:pPr>
          <a:r>
            <a:rPr lang="en-US" sz="1700" kern="1200"/>
            <a:t>Ethics</a:t>
          </a:r>
          <a:br>
            <a:rPr lang="en-US" sz="1700" kern="1200"/>
          </a:br>
          <a:r>
            <a:rPr lang="en-US" sz="1700" kern="1200"/>
            <a:t>Advocacy</a:t>
          </a:r>
          <a:br>
            <a:rPr lang="en-US" sz="1700" kern="1200"/>
          </a:br>
          <a:r>
            <a:rPr lang="en-US" sz="1700" kern="1200"/>
            <a:t>Resilience</a:t>
          </a:r>
          <a:br>
            <a:rPr lang="en-US" sz="1700" kern="1200"/>
          </a:br>
          <a:r>
            <a:rPr lang="en-US" sz="1700" kern="1200"/>
            <a:t>Role of the nurse</a:t>
          </a:r>
        </a:p>
        <a:p>
          <a:pPr marL="0" lvl="0" indent="0" algn="l" defTabSz="755650">
            <a:lnSpc>
              <a:spcPct val="100000"/>
            </a:lnSpc>
            <a:spcBef>
              <a:spcPct val="0"/>
            </a:spcBef>
            <a:spcAft>
              <a:spcPct val="35000"/>
            </a:spcAft>
            <a:buNone/>
          </a:pPr>
          <a:r>
            <a:rPr lang="en-US" sz="1700" kern="1200"/>
            <a:t>30 seconds to read prompt and 90 seconds to respond</a:t>
          </a:r>
        </a:p>
      </dsp:txBody>
      <dsp:txXfrm>
        <a:off x="519148" y="2341997"/>
        <a:ext cx="4320000" cy="1710157"/>
      </dsp:txXfrm>
    </dsp:sp>
    <dsp:sp modelId="{4F930CF9-2734-482F-93B8-6B88D4711DD1}">
      <dsp:nvSpPr>
        <dsp:cNvPr id="0" name=""/>
        <dsp:cNvSpPr/>
      </dsp:nvSpPr>
      <dsp:spPr>
        <a:xfrm>
          <a:off x="5635800" y="110483"/>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AA000A-229D-4851-8EE8-90FC24B4B7E5}">
      <dsp:nvSpPr>
        <dsp:cNvPr id="0" name=""/>
        <dsp:cNvSpPr/>
      </dsp:nvSpPr>
      <dsp:spPr>
        <a:xfrm>
          <a:off x="5635800" y="180008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a:t>Rubric evaluated if applicant had</a:t>
          </a:r>
        </a:p>
      </dsp:txBody>
      <dsp:txXfrm>
        <a:off x="5635800" y="1800089"/>
        <a:ext cx="4320000" cy="648000"/>
      </dsp:txXfrm>
    </dsp:sp>
    <dsp:sp modelId="{487C7D4A-545F-40F1-8DEC-576313ADAD2B}">
      <dsp:nvSpPr>
        <dsp:cNvPr id="0" name=""/>
        <dsp:cNvSpPr/>
      </dsp:nvSpPr>
      <dsp:spPr>
        <a:xfrm>
          <a:off x="5625648" y="2357970"/>
          <a:ext cx="4320000" cy="171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A main idea</a:t>
          </a:r>
        </a:p>
        <a:p>
          <a:pPr marL="0" lvl="0" indent="0" algn="l" defTabSz="755650">
            <a:lnSpc>
              <a:spcPct val="100000"/>
            </a:lnSpc>
            <a:spcBef>
              <a:spcPct val="0"/>
            </a:spcBef>
            <a:spcAft>
              <a:spcPct val="35000"/>
            </a:spcAft>
            <a:buNone/>
          </a:pPr>
          <a:r>
            <a:rPr lang="en-US" sz="1700" kern="1200"/>
            <a:t>Support for main idea</a:t>
          </a:r>
        </a:p>
        <a:p>
          <a:pPr marL="0" lvl="0" indent="0" algn="l" defTabSz="755650">
            <a:lnSpc>
              <a:spcPct val="100000"/>
            </a:lnSpc>
            <a:spcBef>
              <a:spcPct val="0"/>
            </a:spcBef>
            <a:spcAft>
              <a:spcPct val="35000"/>
            </a:spcAft>
            <a:buNone/>
          </a:pPr>
          <a:r>
            <a:rPr lang="en-US" sz="1700" kern="1200"/>
            <a:t>Somewhat detailed information to back up their thoughts</a:t>
          </a:r>
        </a:p>
        <a:p>
          <a:pPr marL="0" lvl="0" indent="0" algn="l" defTabSz="755650">
            <a:lnSpc>
              <a:spcPct val="100000"/>
            </a:lnSpc>
            <a:spcBef>
              <a:spcPct val="0"/>
            </a:spcBef>
            <a:spcAft>
              <a:spcPct val="35000"/>
            </a:spcAft>
            <a:buNone/>
          </a:pPr>
          <a:r>
            <a:rPr lang="en-US" sz="1700" kern="1200"/>
            <a:t>A clear presentation</a:t>
          </a:r>
        </a:p>
      </dsp:txBody>
      <dsp:txXfrm>
        <a:off x="5625648" y="2357970"/>
        <a:ext cx="4320000" cy="17101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A752B-ACD6-4A66-B27A-9D08E6CBC9E7}">
      <dsp:nvSpPr>
        <dsp:cNvPr id="0" name=""/>
        <dsp:cNvSpPr/>
      </dsp:nvSpPr>
      <dsp:spPr>
        <a:xfrm>
          <a:off x="0" y="1805"/>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61B6B5-5D8C-4D55-9B15-467ADA0561F1}">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040C28-656D-4F37-B7AE-050BAD3B1A76}">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b="0" i="0" kern="1200"/>
            <a:t>3 faculty interview a group of 5 applicants</a:t>
          </a:r>
          <a:endParaRPr lang="en-US" sz="2200" kern="1200"/>
        </a:p>
      </dsp:txBody>
      <dsp:txXfrm>
        <a:off x="1057183" y="1805"/>
        <a:ext cx="9458416" cy="915310"/>
      </dsp:txXfrm>
    </dsp:sp>
    <dsp:sp modelId="{EC63CD52-6028-492B-BE2B-153E97D32B0B}">
      <dsp:nvSpPr>
        <dsp:cNvPr id="0" name=""/>
        <dsp:cNvSpPr/>
      </dsp:nvSpPr>
      <dsp:spPr>
        <a:xfrm>
          <a:off x="0" y="1145944"/>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5C480C-A531-4B0A-8CF5-440718D759F3}">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4BE185-2F73-4097-B9A0-3AAE8B93CC65}">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Each applicant responded to 5 interview questions in a round-robin format</a:t>
          </a:r>
        </a:p>
      </dsp:txBody>
      <dsp:txXfrm>
        <a:off x="1057183" y="1145944"/>
        <a:ext cx="9458416" cy="915310"/>
      </dsp:txXfrm>
    </dsp:sp>
    <dsp:sp modelId="{B26CDA42-B780-474F-B35A-04C0DE0FA30C}">
      <dsp:nvSpPr>
        <dsp:cNvPr id="0" name=""/>
        <dsp:cNvSpPr/>
      </dsp:nvSpPr>
      <dsp:spPr>
        <a:xfrm>
          <a:off x="0" y="2290082"/>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0301C6-3A43-4740-9132-C79CA2D7DD7A}">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587EEE-809C-4CD9-8B59-6DC6CCAEB228}">
      <dsp:nvSpPr>
        <dsp:cNvPr id="0" name=""/>
        <dsp:cNvSpPr/>
      </dsp:nvSpPr>
      <dsp:spPr>
        <a:xfrm>
          <a:off x="1057183" y="2290082"/>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b="0" i="0" kern="1200"/>
            <a:t>Within the group </a:t>
          </a:r>
          <a:endParaRPr lang="en-US" sz="2200" kern="1200"/>
        </a:p>
      </dsp:txBody>
      <dsp:txXfrm>
        <a:off x="1057183" y="2290082"/>
        <a:ext cx="4732020" cy="915310"/>
      </dsp:txXfrm>
    </dsp:sp>
    <dsp:sp modelId="{A02FAD4F-FB7A-4948-89AE-6945DE03F420}">
      <dsp:nvSpPr>
        <dsp:cNvPr id="0" name=""/>
        <dsp:cNvSpPr/>
      </dsp:nvSpPr>
      <dsp:spPr>
        <a:xfrm>
          <a:off x="5789203" y="2290082"/>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90000"/>
            </a:lnSpc>
            <a:spcBef>
              <a:spcPct val="0"/>
            </a:spcBef>
            <a:spcAft>
              <a:spcPct val="35000"/>
            </a:spcAft>
            <a:buNone/>
          </a:pPr>
          <a:r>
            <a:rPr lang="en-US" sz="1500" b="0" i="0" kern="1200"/>
            <a:t>Each question asked once</a:t>
          </a:r>
          <a:endParaRPr lang="en-US" sz="1500" kern="1200"/>
        </a:p>
        <a:p>
          <a:pPr marL="0" lvl="0" indent="0" algn="l" defTabSz="666750">
            <a:lnSpc>
              <a:spcPct val="90000"/>
            </a:lnSpc>
            <a:spcBef>
              <a:spcPct val="0"/>
            </a:spcBef>
            <a:spcAft>
              <a:spcPct val="35000"/>
            </a:spcAft>
            <a:buNone/>
          </a:pPr>
          <a:r>
            <a:rPr lang="en-US" sz="1500" kern="1200"/>
            <a:t>Each applicant had an opportunity to be first to answer</a:t>
          </a:r>
        </a:p>
      </dsp:txBody>
      <dsp:txXfrm>
        <a:off x="5789203" y="2290082"/>
        <a:ext cx="4726396" cy="915310"/>
      </dsp:txXfrm>
    </dsp:sp>
    <dsp:sp modelId="{6EF30BB4-8F13-47A2-83C5-7CA500D26358}">
      <dsp:nvSpPr>
        <dsp:cNvPr id="0" name=""/>
        <dsp:cNvSpPr/>
      </dsp:nvSpPr>
      <dsp:spPr>
        <a:xfrm>
          <a:off x="0" y="3434221"/>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746D18-D88B-4016-884B-C59BCF02C87E}">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EEB690-E4BA-4EFB-A3E6-8308675DB19B}">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Used situational questions</a:t>
          </a:r>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BA766-4010-4EAF-8537-77812EA79B4F}" type="datetimeFigureOut">
              <a:rPr lang="en-US" smtClean="0"/>
              <a:t>9/21/2022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BEF14-A7F3-4ED3-97F4-7C27CE6045AF}" type="slidenum">
              <a:rPr lang="en-US" smtClean="0"/>
              <a:t>‹#›</a:t>
            </a:fld>
            <a:endParaRPr lang="en-US"/>
          </a:p>
        </p:txBody>
      </p:sp>
    </p:spTree>
    <p:extLst>
      <p:ext uri="{BB962C8B-B14F-4D97-AF65-F5344CB8AC3E}">
        <p14:creationId xmlns:p14="http://schemas.microsoft.com/office/powerpoint/2010/main" val="80792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allotpedia.org/United_States_Supreme_Cour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ballotpedia.org/Gratz_v._Bollinger#cite_note-oyez-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Had the honor and pleasure of working with Mary during the development of the WWU RN to BSN program curriculum—representing practice while I was a clinical nurse specialist for PeaceHealth</a:t>
            </a:r>
            <a:endParaRPr lang="en-US"/>
          </a:p>
          <a:p>
            <a:r>
              <a:rPr lang="en-US" sz="1600"/>
              <a:t>A little more about my background—after completing my DNP at JHU I was recruited to SLHS in Idaho to lead the Center for Nursing Excellence—the Center’s programs  included Nursing Research &amp; EBP Fellowship Program, Nursing Peer Review, Writing Workshop, support for nurses’ professional advancement (certification and graduate education support), development of evidence-based nursing practice (12 CNS reported to me), NDNQI analysis and changes to practice based on findings-just to name a few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BEF14-A7F3-4ED3-97F4-7C27CE6045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15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As we often find in the evidence—we don’t measure outcomes in the same way making it difficult to generate a comparison</a:t>
            </a:r>
          </a:p>
        </p:txBody>
      </p:sp>
      <p:sp>
        <p:nvSpPr>
          <p:cNvPr id="4" name="Slide Number Placeholder 3"/>
          <p:cNvSpPr>
            <a:spLocks noGrp="1"/>
          </p:cNvSpPr>
          <p:nvPr>
            <p:ph type="sldNum" sz="quarter" idx="5"/>
          </p:nvPr>
        </p:nvSpPr>
        <p:spPr/>
        <p:txBody>
          <a:bodyPr/>
          <a:lstStyle/>
          <a:p>
            <a:fld id="{3DCBEF14-A7F3-4ED3-97F4-7C27CE6045AF}" type="slidenum">
              <a:rPr lang="en-US" smtClean="0"/>
              <a:t>10</a:t>
            </a:fld>
            <a:endParaRPr lang="en-US"/>
          </a:p>
        </p:txBody>
      </p:sp>
    </p:spTree>
    <p:extLst>
      <p:ext uri="{BB962C8B-B14F-4D97-AF65-F5344CB8AC3E}">
        <p14:creationId xmlns:p14="http://schemas.microsoft.com/office/powerpoint/2010/main" val="965502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t>There is still a limited view of diversity---when one school of nursing surveyed students after the implementation of holistic admissions review it was clear that the majority of the students had a narrow definition limited to race and ethnicity.  It will be critical as this work continues that a comprehensive definition of diversity is promoted to expand the understanding of current and future healthcare professionals</a:t>
            </a:r>
          </a:p>
        </p:txBody>
      </p:sp>
      <p:sp>
        <p:nvSpPr>
          <p:cNvPr id="4" name="Slide Number Placeholder 3"/>
          <p:cNvSpPr>
            <a:spLocks noGrp="1"/>
          </p:cNvSpPr>
          <p:nvPr>
            <p:ph type="sldNum" sz="quarter" idx="5"/>
          </p:nvPr>
        </p:nvSpPr>
        <p:spPr/>
        <p:txBody>
          <a:bodyPr/>
          <a:lstStyle/>
          <a:p>
            <a:fld id="{3DCBEF14-A7F3-4ED3-97F4-7C27CE6045AF}" type="slidenum">
              <a:rPr lang="en-US" smtClean="0"/>
              <a:t>11</a:t>
            </a:fld>
            <a:endParaRPr lang="en-US"/>
          </a:p>
        </p:txBody>
      </p:sp>
    </p:spTree>
    <p:extLst>
      <p:ext uri="{BB962C8B-B14F-4D97-AF65-F5344CB8AC3E}">
        <p14:creationId xmlns:p14="http://schemas.microsoft.com/office/powerpoint/2010/main" val="4199294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07000"/>
              </a:lnSpc>
              <a:buFont typeface="+mj-lt"/>
              <a:buAutoNum type="alphaLcPeriod"/>
            </a:pPr>
            <a:r>
              <a:rPr lang="en-US" sz="1600">
                <a:effectLst/>
                <a:latin typeface="Calibri" panose="020F0502020204030204" pitchFamily="34" charset="0"/>
                <a:ea typeface="MS Mincho" panose="02020609040205080304" pitchFamily="49" charset="-128"/>
                <a:cs typeface="Arial" panose="020B0604020202020204" pitchFamily="34" charset="0"/>
              </a:rPr>
              <a:t>Cognitive</a:t>
            </a:r>
          </a:p>
          <a:p>
            <a:pPr marL="685800" lvl="1" indent="-228600">
              <a:lnSpc>
                <a:spcPct val="107000"/>
              </a:lnSpc>
              <a:buFont typeface="+mj-lt"/>
              <a:buAutoNum type="alphaLcPeriod"/>
            </a:pPr>
            <a:r>
              <a:rPr lang="en-US" sz="1600">
                <a:effectLst/>
                <a:latin typeface="Calibri" panose="020F0502020204030204" pitchFamily="34" charset="0"/>
                <a:ea typeface="MS Mincho" panose="02020609040205080304" pitchFamily="49" charset="-128"/>
                <a:cs typeface="Arial" panose="020B0604020202020204" pitchFamily="34" charset="0"/>
              </a:rPr>
              <a:t> Factual knowledge, memorization, and recitation that can be measured with standardized test </a:t>
            </a:r>
          </a:p>
          <a:p>
            <a:pPr marL="228600" indent="-228600">
              <a:lnSpc>
                <a:spcPct val="107000"/>
              </a:lnSpc>
              <a:buFont typeface="+mj-lt"/>
              <a:buAutoNum type="alphaLcPeriod"/>
            </a:pPr>
            <a:r>
              <a:rPr lang="en-US" sz="1600">
                <a:effectLst/>
                <a:latin typeface="Calibri" panose="020F0502020204030204" pitchFamily="34" charset="0"/>
                <a:ea typeface="MS Mincho" panose="02020609040205080304" pitchFamily="49" charset="-128"/>
                <a:cs typeface="Arial" panose="020B0604020202020204" pitchFamily="34" charset="0"/>
              </a:rPr>
              <a:t>Non-cognitive factors</a:t>
            </a:r>
          </a:p>
          <a:p>
            <a:pPr marL="685800" lvl="1" indent="-228600">
              <a:lnSpc>
                <a:spcPct val="107000"/>
              </a:lnSpc>
              <a:buFont typeface="+mj-lt"/>
              <a:buAutoNum type="alphaLcPeriod"/>
            </a:pPr>
            <a:r>
              <a:rPr lang="en-US" sz="1600">
                <a:effectLst/>
                <a:latin typeface="Calibri" panose="020F0502020204030204" pitchFamily="34" charset="0"/>
                <a:ea typeface="MS Mincho" panose="02020609040205080304" pitchFamily="49" charset="-128"/>
                <a:cs typeface="Arial" panose="020B0604020202020204" pitchFamily="34" charset="0"/>
              </a:rPr>
              <a:t>Grit and overcoming adversity </a:t>
            </a:r>
          </a:p>
          <a:p>
            <a:pPr marL="685800" lvl="1" indent="-228600">
              <a:lnSpc>
                <a:spcPct val="107000"/>
              </a:lnSpc>
              <a:buFont typeface="+mj-lt"/>
              <a:buAutoNum type="alphaLcPeriod"/>
            </a:pPr>
            <a:r>
              <a:rPr lang="en-US" sz="1600">
                <a:effectLst/>
                <a:latin typeface="Calibri" panose="020F0502020204030204" pitchFamily="34" charset="0"/>
                <a:ea typeface="MS Mincho" panose="02020609040205080304" pitchFamily="49" charset="-128"/>
                <a:cs typeface="Arial" panose="020B0604020202020204" pitchFamily="34" charset="0"/>
              </a:rPr>
              <a:t>Variables relating to adjustment, motivation, and student perceptions</a:t>
            </a:r>
          </a:p>
          <a:p>
            <a:pPr marL="228600" indent="-228600">
              <a:lnSpc>
                <a:spcPct val="107000"/>
              </a:lnSpc>
              <a:buFont typeface="+mj-lt"/>
              <a:buAutoNum type="alphaLcPeriod"/>
            </a:pPr>
            <a:r>
              <a:rPr lang="en-US" sz="1600">
                <a:effectLst/>
                <a:latin typeface="Calibri" panose="020F0502020204030204" pitchFamily="34" charset="0"/>
                <a:ea typeface="MS Mincho" panose="02020609040205080304" pitchFamily="49" charset="-128"/>
                <a:cs typeface="Arial" panose="020B0604020202020204" pitchFamily="34" charset="0"/>
              </a:rPr>
              <a:t> Combination of:</a:t>
            </a:r>
          </a:p>
          <a:p>
            <a:pPr marL="685800" lvl="1" indent="-228600">
              <a:lnSpc>
                <a:spcPct val="107000"/>
              </a:lnSpc>
              <a:buFont typeface="+mj-lt"/>
              <a:buAutoNum type="alphaLcPeriod"/>
            </a:pPr>
            <a:r>
              <a:rPr lang="en-US" sz="1600">
                <a:effectLst/>
                <a:latin typeface="Calibri" panose="020F0502020204030204" pitchFamily="34" charset="0"/>
                <a:ea typeface="MS Mincho" panose="02020609040205080304" pitchFamily="49" charset="-128"/>
                <a:cs typeface="Arial" panose="020B0604020202020204" pitchFamily="34" charset="0"/>
              </a:rPr>
              <a:t>Traditional measures (GPA, test scores)</a:t>
            </a:r>
          </a:p>
          <a:p>
            <a:pPr marL="685800" lvl="1" indent="-228600">
              <a:lnSpc>
                <a:spcPct val="107000"/>
              </a:lnSpc>
              <a:buFont typeface="+mj-lt"/>
              <a:buAutoNum type="alphaLcPeriod"/>
            </a:pPr>
            <a:r>
              <a:rPr lang="en-US" sz="1600">
                <a:effectLst/>
                <a:latin typeface="Calibri" panose="020F0502020204030204" pitchFamily="34" charset="0"/>
                <a:ea typeface="MS Mincho" panose="02020609040205080304" pitchFamily="49" charset="-128"/>
                <a:cs typeface="Arial" panose="020B0604020202020204" pitchFamily="34" charset="0"/>
              </a:rPr>
              <a:t>Attributes-personal qualities</a:t>
            </a:r>
          </a:p>
          <a:p>
            <a:pPr marL="685800" lvl="1" indent="-228600">
              <a:lnSpc>
                <a:spcPct val="107000"/>
              </a:lnSpc>
              <a:buFont typeface="+mj-lt"/>
              <a:buAutoNum type="alphaLcPeriod"/>
            </a:pPr>
            <a:r>
              <a:rPr lang="en-US" sz="1600">
                <a:effectLst/>
                <a:latin typeface="Calibri" panose="020F0502020204030204" pitchFamily="34" charset="0"/>
                <a:ea typeface="MS Mincho" panose="02020609040205080304" pitchFamily="49" charset="-128"/>
                <a:cs typeface="Arial" panose="020B0604020202020204" pitchFamily="34" charset="0"/>
              </a:rPr>
              <a:t>Variables important to the field</a:t>
            </a:r>
          </a:p>
          <a:p>
            <a:pPr marL="685800" lvl="1" indent="-228600">
              <a:lnSpc>
                <a:spcPct val="107000"/>
              </a:lnSpc>
              <a:buFont typeface="+mj-lt"/>
              <a:buAutoNum type="alphaLcPeriod"/>
            </a:pPr>
            <a:r>
              <a:rPr lang="en-US" sz="1600">
                <a:effectLst/>
                <a:latin typeface="Calibri" panose="020F0502020204030204" pitchFamily="34" charset="0"/>
                <a:ea typeface="MS Mincho" panose="02020609040205080304" pitchFamily="49" charset="-128"/>
                <a:cs typeface="Arial" panose="020B0604020202020204" pitchFamily="34" charset="0"/>
              </a:rPr>
              <a:t>Life experiences</a:t>
            </a:r>
          </a:p>
          <a:p>
            <a:pPr marL="685800" lvl="1" indent="-228600">
              <a:lnSpc>
                <a:spcPct val="107000"/>
              </a:lnSpc>
              <a:spcAft>
                <a:spcPts val="800"/>
              </a:spcAft>
              <a:buFont typeface="+mj-lt"/>
              <a:buAutoNum type="alphaLcPeriod"/>
            </a:pPr>
            <a:r>
              <a:rPr lang="en-US" sz="1600">
                <a:effectLst/>
                <a:latin typeface="Calibri" panose="020F0502020204030204" pitchFamily="34" charset="0"/>
                <a:ea typeface="MS Mincho" panose="02020609040205080304" pitchFamily="49" charset="-128"/>
                <a:cs typeface="Arial" panose="020B0604020202020204" pitchFamily="34" charset="0"/>
              </a:rPr>
              <a:t>EAM (experience, attributes, metrics)</a:t>
            </a:r>
            <a:br>
              <a:rPr lang="en-US" sz="1100">
                <a:effectLst/>
                <a:latin typeface="Calibri" panose="020F0502020204030204" pitchFamily="34" charset="0"/>
                <a:ea typeface="MS Mincho" panose="02020609040205080304" pitchFamily="49" charset="-128"/>
                <a:cs typeface="Arial" panose="020B0604020202020204" pitchFamily="34" charset="0"/>
              </a:rPr>
            </a:br>
            <a:endParaRPr lang="en-US" sz="1100">
              <a:effectLst/>
              <a:latin typeface="Calibri" panose="020F0502020204030204" pitchFamily="34" charset="0"/>
              <a:ea typeface="MS Mincho" panose="02020609040205080304" pitchFamily="49" charset="-128"/>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3DCBEF14-A7F3-4ED3-97F4-7C27CE6045AF}" type="slidenum">
              <a:rPr lang="en-US" smtClean="0"/>
              <a:t>12</a:t>
            </a:fld>
            <a:endParaRPr lang="en-US"/>
          </a:p>
        </p:txBody>
      </p:sp>
    </p:spTree>
    <p:extLst>
      <p:ext uri="{BB962C8B-B14F-4D97-AF65-F5344CB8AC3E}">
        <p14:creationId xmlns:p14="http://schemas.microsoft.com/office/powerpoint/2010/main" val="1154910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88130"/>
          </a:xfrm>
        </p:spPr>
        <p:txBody>
          <a:bodyPr/>
          <a:lstStyle/>
          <a:p>
            <a:pPr marL="0" indent="0">
              <a:buNone/>
            </a:pPr>
            <a:r>
              <a:rPr lang="en-US" sz="1600"/>
              <a:t>Balance is based on </a:t>
            </a:r>
          </a:p>
          <a:p>
            <a:pPr marL="228600" indent="-228600">
              <a:buAutoNum type="arabicPeriod"/>
            </a:pPr>
            <a:endParaRPr lang="en-US" sz="1600"/>
          </a:p>
          <a:p>
            <a:pPr marL="228600" indent="-228600">
              <a:buAutoNum type="arabicPeriod"/>
            </a:pPr>
            <a:r>
              <a:rPr lang="en-US" sz="1600"/>
              <a:t>Promoting diversity as an essential element to achieving excellence</a:t>
            </a:r>
          </a:p>
          <a:p>
            <a:pPr marL="228600" indent="-228600">
              <a:buAutoNum type="arabicPeriod"/>
            </a:pPr>
            <a:r>
              <a:rPr lang="en-US" sz="1600" b="0" i="0">
                <a:solidFill>
                  <a:srgbClr val="000000"/>
                </a:solidFill>
                <a:effectLst/>
                <a:latin typeface="Calibri" panose="020F0502020204030204" pitchFamily="34" charset="0"/>
              </a:rPr>
              <a:t>Assessing applicants with goal of creating diverse selection pool and student body</a:t>
            </a:r>
          </a:p>
          <a:p>
            <a:pPr marL="228600" indent="-228600">
              <a:buAutoNum type="arabicPeriod"/>
            </a:pPr>
            <a:r>
              <a:rPr lang="en-US" sz="1600" b="0" i="0">
                <a:solidFill>
                  <a:srgbClr val="000000"/>
                </a:solidFill>
                <a:effectLst/>
                <a:latin typeface="Calibri" panose="020F0502020204030204" pitchFamily="34" charset="0"/>
              </a:rPr>
              <a:t>Data that provide evidence supporting the use of selection criteria beyond grades and test scores</a:t>
            </a:r>
          </a:p>
          <a:p>
            <a:pPr lvl="1" fontAlgn="base"/>
            <a:endParaRPr lang="en-US" sz="1800">
              <a:solidFill>
                <a:srgbClr val="000000"/>
              </a:solidFill>
              <a:latin typeface="Calibri" panose="020F0502020204030204" pitchFamily="34" charset="0"/>
            </a:endParaRPr>
          </a:p>
          <a:p>
            <a:pPr lvl="1" fontAlgn="base"/>
            <a:r>
              <a:rPr lang="en-US" sz="1800">
                <a:solidFill>
                  <a:srgbClr val="000000"/>
                </a:solidFill>
                <a:latin typeface="Calibri" panose="020F0502020204030204" pitchFamily="34" charset="0"/>
              </a:rPr>
              <a:t>Think about what qualities make up the nurse we want to care for our loved ones, the community, want as a colleague; qualities create nursing excellence (empathy, courage, creativity, humor, resilience).  Holistic admission process brings these “intangible” elements forward. </a:t>
            </a:r>
            <a:endParaRPr lang="en-US" sz="2000">
              <a:solidFill>
                <a:srgbClr val="000000"/>
              </a:solidFill>
              <a:latin typeface="Calibri" panose="020F0502020204030204" pitchFamily="34" charset="0"/>
            </a:endParaRPr>
          </a:p>
          <a:p>
            <a:pPr fontAlgn="base"/>
            <a:endParaRPr lang="en-US" sz="1800" b="0" i="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DCBEF14-A7F3-4ED3-97F4-7C27CE6045AF}" type="slidenum">
              <a:rPr lang="en-US" smtClean="0"/>
              <a:t>13</a:t>
            </a:fld>
            <a:endParaRPr lang="en-US"/>
          </a:p>
        </p:txBody>
      </p:sp>
    </p:spTree>
    <p:extLst>
      <p:ext uri="{BB962C8B-B14F-4D97-AF65-F5344CB8AC3E}">
        <p14:creationId xmlns:p14="http://schemas.microsoft.com/office/powerpoint/2010/main" val="3849365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41470"/>
          </a:xfrm>
        </p:spPr>
        <p:txBody>
          <a:bodyPr/>
          <a:lstStyle/>
          <a:p>
            <a:pPr marL="285750" indent="-285750">
              <a:buFont typeface="Arial" panose="020B0604020202020204" pitchFamily="34" charset="0"/>
              <a:buChar char="•"/>
            </a:pPr>
            <a:r>
              <a:rPr lang="en-US" sz="1600"/>
              <a:t>Applicant experiences refer to those lived events or encounters that may result in knowledge acquisition or practical wisdom and provide important data in the holistic admissions process. </a:t>
            </a:r>
          </a:p>
          <a:p>
            <a:pPr marL="285750" indent="-285750">
              <a:buFont typeface="Arial" panose="020B0604020202020204" pitchFamily="34" charset="0"/>
              <a:buChar char="•"/>
            </a:pPr>
            <a:r>
              <a:rPr lang="en-US" sz="1600"/>
              <a:t>Life experiences may include </a:t>
            </a:r>
          </a:p>
          <a:p>
            <a:pPr marL="742950" lvl="1" indent="-285750">
              <a:buFont typeface="Arial" panose="020B0604020202020204" pitchFamily="34" charset="0"/>
              <a:buChar char="•"/>
            </a:pPr>
            <a:r>
              <a:rPr lang="en-US" sz="1600"/>
              <a:t>community service, </a:t>
            </a:r>
          </a:p>
          <a:p>
            <a:pPr marL="742950" lvl="1" indent="-285750">
              <a:buFont typeface="Arial" panose="020B0604020202020204" pitchFamily="34" charset="0"/>
              <a:buChar char="•"/>
            </a:pPr>
            <a:r>
              <a:rPr lang="en-US" sz="1600"/>
              <a:t>healthcare experience, or </a:t>
            </a:r>
          </a:p>
          <a:p>
            <a:pPr marL="742950" lvl="1" indent="-285750">
              <a:buFont typeface="Arial" panose="020B0604020202020204" pitchFamily="34" charset="0"/>
              <a:buChar char="•"/>
            </a:pPr>
            <a:r>
              <a:rPr lang="en-US" sz="1600"/>
              <a:t>leadership that contributed to personal growth.</a:t>
            </a:r>
          </a:p>
          <a:p>
            <a:pPr marL="742950" lvl="1" indent="-285750">
              <a:buFont typeface="Arial" panose="020B0604020202020204" pitchFamily="34" charset="0"/>
              <a:buChar char="•"/>
            </a:pPr>
            <a:r>
              <a:rPr lang="en-US" sz="1600"/>
              <a:t>Difficult personal, family, or social experiences and how the applicant dealt with those challenges may provide evidence of “grit” or perseverance. </a:t>
            </a:r>
          </a:p>
          <a:p>
            <a:pPr marL="285750" indent="-285750">
              <a:buFont typeface="Arial" panose="020B0604020202020204" pitchFamily="34" charset="0"/>
              <a:buChar char="•"/>
            </a:pPr>
            <a:r>
              <a:rPr lang="en-US" sz="1600"/>
              <a:t>Some schools have found that students with varsity athletic experience have the ability to be organized, handle a demanding schedule, and understand the importance of working with teams</a:t>
            </a:r>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BEF14-A7F3-4ED3-97F4-7C27CE6045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198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BEF14-A7F3-4ED3-97F4-7C27CE6045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B503193-E5DA-4586-85B2-11CA3FF707F1}"/>
              </a:ext>
            </a:extLst>
          </p:cNvPr>
          <p:cNvSpPr txBox="1"/>
          <p:nvPr/>
        </p:nvSpPr>
        <p:spPr>
          <a:xfrm>
            <a:off x="746760" y="4572000"/>
            <a:ext cx="5425440" cy="1754326"/>
          </a:xfrm>
          <a:prstGeom prst="rect">
            <a:avLst/>
          </a:prstGeom>
          <a:noFill/>
        </p:spPr>
        <p:txBody>
          <a:bodyPr wrap="square" rtlCol="0">
            <a:spAutoFit/>
          </a:bodyPr>
          <a:lstStyle/>
          <a:p>
            <a:r>
              <a:rPr lang="en-US"/>
              <a:t>Some of these are more global—apply to the attributes we want in all nurses (communication skills, values that align ability to tolerate stress)</a:t>
            </a:r>
          </a:p>
          <a:p>
            <a:r>
              <a:rPr lang="en-US"/>
              <a:t>Others may be more specific to a particular school and communities need (origin in community with nursing shortage, a specific geographic area such as rural)</a:t>
            </a:r>
          </a:p>
        </p:txBody>
      </p:sp>
    </p:spTree>
    <p:extLst>
      <p:ext uri="{BB962C8B-B14F-4D97-AF65-F5344CB8AC3E}">
        <p14:creationId xmlns:p14="http://schemas.microsoft.com/office/powerpoint/2010/main" val="1650015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not to be forgotten—as these are an important part of the decision process</a:t>
            </a:r>
          </a:p>
          <a:p>
            <a:endParaRPr lang="en-US"/>
          </a:p>
          <a:p>
            <a:r>
              <a:rPr lang="en-US"/>
              <a:t>Test of Essential Academic Skills (TEAS)</a:t>
            </a:r>
          </a:p>
          <a:p>
            <a:pPr algn="l" fontAlgn="base">
              <a:buFont typeface="Arial" panose="020B0604020202020204" pitchFamily="34" charset="0"/>
              <a:buChar char="•"/>
            </a:pPr>
            <a:r>
              <a:rPr lang="en-US" b="0" i="0">
                <a:solidFill>
                  <a:srgbClr val="373735"/>
                </a:solidFill>
                <a:effectLst/>
                <a:latin typeface="Lato" panose="020F0502020204030203" pitchFamily="34" charset="0"/>
              </a:rPr>
              <a:t>TEAS</a:t>
            </a:r>
          </a:p>
          <a:p>
            <a:pPr algn="l" fontAlgn="base">
              <a:buFont typeface="Arial" panose="020B0604020202020204" pitchFamily="34" charset="0"/>
              <a:buChar char="•"/>
            </a:pPr>
            <a:r>
              <a:rPr lang="en-US" b="0" i="0">
                <a:solidFill>
                  <a:srgbClr val="373735"/>
                </a:solidFill>
                <a:effectLst/>
                <a:latin typeface="Lato" panose="020F0502020204030203" pitchFamily="34" charset="0"/>
              </a:rPr>
              <a:t>SAT/ACT</a:t>
            </a:r>
          </a:p>
          <a:p>
            <a:pPr algn="l" fontAlgn="base">
              <a:buFont typeface="Arial" panose="020B0604020202020204" pitchFamily="34" charset="0"/>
              <a:buChar char="•"/>
            </a:pPr>
            <a:r>
              <a:rPr lang="en-US" b="0" i="0">
                <a:solidFill>
                  <a:srgbClr val="373735"/>
                </a:solidFill>
                <a:effectLst/>
                <a:latin typeface="Lato" panose="020F0502020204030203" pitchFamily="34" charset="0"/>
              </a:rPr>
              <a:t>GRE</a:t>
            </a:r>
          </a:p>
          <a:p>
            <a:pPr algn="l" fontAlgn="base">
              <a:buFont typeface="Arial" panose="020B0604020202020204" pitchFamily="34" charset="0"/>
              <a:buChar char="•"/>
            </a:pPr>
            <a:r>
              <a:rPr lang="en-US" b="0" i="0">
                <a:solidFill>
                  <a:srgbClr val="373735"/>
                </a:solidFill>
                <a:effectLst/>
                <a:latin typeface="Lato" panose="020F0502020204030203" pitchFamily="34" charset="0"/>
              </a:rPr>
              <a:t>TOEFL</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BEF14-A7F3-4ED3-97F4-7C27CE6045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3627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Graphic illustrating an organization of the EAM</a:t>
            </a:r>
          </a:p>
        </p:txBody>
      </p:sp>
      <p:sp>
        <p:nvSpPr>
          <p:cNvPr id="4" name="Slide Number Placeholder 3"/>
          <p:cNvSpPr>
            <a:spLocks noGrp="1"/>
          </p:cNvSpPr>
          <p:nvPr>
            <p:ph type="sldNum" sz="quarter" idx="5"/>
          </p:nvPr>
        </p:nvSpPr>
        <p:spPr/>
        <p:txBody>
          <a:bodyPr/>
          <a:lstStyle/>
          <a:p>
            <a:fld id="{3DCBEF14-A7F3-4ED3-97F4-7C27CE6045AF}" type="slidenum">
              <a:rPr lang="en-US" smtClean="0"/>
              <a:t>17</a:t>
            </a:fld>
            <a:endParaRPr lang="en-US"/>
          </a:p>
        </p:txBody>
      </p:sp>
    </p:spTree>
    <p:extLst>
      <p:ext uri="{BB962C8B-B14F-4D97-AF65-F5344CB8AC3E}">
        <p14:creationId xmlns:p14="http://schemas.microsoft.com/office/powerpoint/2010/main" val="2232419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BEF14-A7F3-4ED3-97F4-7C27CE6045AF}" type="slidenum">
              <a:rPr lang="en-US" smtClean="0"/>
              <a:t>18</a:t>
            </a:fld>
            <a:endParaRPr lang="en-US"/>
          </a:p>
        </p:txBody>
      </p:sp>
    </p:spTree>
    <p:extLst>
      <p:ext uri="{BB962C8B-B14F-4D97-AF65-F5344CB8AC3E}">
        <p14:creationId xmlns:p14="http://schemas.microsoft.com/office/powerpoint/2010/main" val="3255540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BEF14-A7F3-4ED3-97F4-7C27CE6045AF}" type="slidenum">
              <a:rPr lang="en-US" smtClean="0"/>
              <a:t>19</a:t>
            </a:fld>
            <a:endParaRPr lang="en-US"/>
          </a:p>
        </p:txBody>
      </p:sp>
    </p:spTree>
    <p:extLst>
      <p:ext uri="{BB962C8B-B14F-4D97-AF65-F5344CB8AC3E}">
        <p14:creationId xmlns:p14="http://schemas.microsoft.com/office/powerpoint/2010/main" val="158936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BEF14-A7F3-4ED3-97F4-7C27CE6045AF}" type="slidenum">
              <a:rPr lang="en-US" smtClean="0"/>
              <a:t>2</a:t>
            </a:fld>
            <a:endParaRPr lang="en-US"/>
          </a:p>
        </p:txBody>
      </p:sp>
    </p:spTree>
    <p:extLst>
      <p:ext uri="{BB962C8B-B14F-4D97-AF65-F5344CB8AC3E}">
        <p14:creationId xmlns:p14="http://schemas.microsoft.com/office/powerpoint/2010/main" val="4083140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A corollary to gathering stakeholder support--No way around it—done well, it will take more time…primarily related to the design of your interview process</a:t>
            </a:r>
          </a:p>
          <a:p>
            <a:endParaRPr lang="en-US" sz="1600"/>
          </a:p>
          <a:p>
            <a:r>
              <a:rPr lang="en-US" sz="1600"/>
              <a:t>Also need to prepare faculty—several of the nursing programs referenced here used the AACN workshops as a preparation pathway</a:t>
            </a:r>
          </a:p>
          <a:p>
            <a:endParaRPr lang="en-US" sz="1600"/>
          </a:p>
          <a:p>
            <a:r>
              <a:rPr lang="en-US" sz="1600"/>
              <a:t>Not only is preparation important for faculty to understand the concept of holistic admissions and how to implement the steps in the process, but the very real risk of bias (how to identify and mitigate) must be addressed during the preparation of faculty</a:t>
            </a:r>
          </a:p>
        </p:txBody>
      </p:sp>
      <p:sp>
        <p:nvSpPr>
          <p:cNvPr id="4" name="Slide Number Placeholder 3"/>
          <p:cNvSpPr>
            <a:spLocks noGrp="1"/>
          </p:cNvSpPr>
          <p:nvPr>
            <p:ph type="sldNum" sz="quarter" idx="5"/>
          </p:nvPr>
        </p:nvSpPr>
        <p:spPr/>
        <p:txBody>
          <a:bodyPr/>
          <a:lstStyle/>
          <a:p>
            <a:fld id="{3DCBEF14-A7F3-4ED3-97F4-7C27CE6045AF}" type="slidenum">
              <a:rPr lang="en-US" smtClean="0"/>
              <a:t>20</a:t>
            </a:fld>
            <a:endParaRPr lang="en-US"/>
          </a:p>
        </p:txBody>
      </p:sp>
    </p:spTree>
    <p:extLst>
      <p:ext uri="{BB962C8B-B14F-4D97-AF65-F5344CB8AC3E}">
        <p14:creationId xmlns:p14="http://schemas.microsoft.com/office/powerpoint/2010/main" val="3022446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7406" indent="-235572">
              <a:lnSpc>
                <a:spcPct val="107000"/>
              </a:lnSpc>
              <a:buFont typeface="+mj-lt"/>
              <a:buAutoNum type="arabicPeriod"/>
            </a:pPr>
            <a:r>
              <a:rPr lang="en-US" sz="2000">
                <a:latin typeface="Calibri" panose="020F0502020204030204" pitchFamily="34" charset="0"/>
                <a:ea typeface="MS Mincho" panose="02020609040205080304" pitchFamily="49" charset="-128"/>
                <a:cs typeface="Arial" panose="020B0604020202020204" pitchFamily="34" charset="0"/>
              </a:rPr>
              <a:t>Considered a critical paradigm shift in thinking—not a metric ceiling, but a metric floor (GPA, standardized tests) that is essential to academic success</a:t>
            </a:r>
          </a:p>
          <a:p>
            <a:pPr marL="277406" indent="-235572">
              <a:lnSpc>
                <a:spcPct val="107000"/>
              </a:lnSpc>
              <a:spcAft>
                <a:spcPts val="824"/>
              </a:spcAft>
              <a:buFont typeface="+mj-lt"/>
              <a:buAutoNum type="arabicPeriod"/>
            </a:pPr>
            <a:r>
              <a:rPr lang="en-US" sz="2000">
                <a:latin typeface="Calibri" panose="020F0502020204030204" pitchFamily="34" charset="0"/>
                <a:ea typeface="MS Mincho" panose="02020609040205080304" pitchFamily="49" charset="-128"/>
                <a:cs typeface="Arial" panose="020B0604020202020204" pitchFamily="34" charset="0"/>
              </a:rPr>
              <a:t>It is moving away from the priority of high metrics as most important selection criteria to a more balanced consideration of metrics, experiences, and attributes to choosing who will be successful in nursing and bring value to the profession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BEF14-A7F3-4ED3-97F4-7C27CE6045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760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a:t>Interviews can confirm that candidate  is mature, understands the work of nursing and rigors of the program, has a caring attitude toward others and flexibility and perseverance to succeed. </a:t>
            </a:r>
          </a:p>
          <a:p>
            <a:pPr marL="285750" indent="-285750">
              <a:buFont typeface="Arial" panose="020B0604020202020204" pitchFamily="34" charset="0"/>
              <a:buChar char="•"/>
            </a:pPr>
            <a:r>
              <a:rPr lang="en-US" sz="1800"/>
              <a:t>Provide an opportunity to assess oral communication skills (verbal and nonverbal) and situation-based questions help assess applicants critical thinking skills.   </a:t>
            </a:r>
          </a:p>
          <a:p>
            <a:pPr marL="285750" indent="-285750">
              <a:buFont typeface="Arial" panose="020B0604020202020204" pitchFamily="34" charset="0"/>
              <a:buChar char="•"/>
            </a:pPr>
            <a:r>
              <a:rPr lang="en-US" sz="1800"/>
              <a:t>You want to align interview questions to meet the profession and your program’s values</a:t>
            </a:r>
          </a:p>
          <a:p>
            <a:pPr marL="285750" indent="-285750">
              <a:buFont typeface="Arial" panose="020B0604020202020204" pitchFamily="34" charset="0"/>
              <a:buChar char="•"/>
            </a:pPr>
            <a:r>
              <a:rPr lang="en-US" sz="1800"/>
              <a:t>Decide on your methods of interview process (one to one, group, multiple mini-interviews, video/recorded) </a:t>
            </a:r>
          </a:p>
          <a:p>
            <a:pPr marL="285750" indent="-285750">
              <a:buFont typeface="Arial" panose="020B0604020202020204" pitchFamily="34" charset="0"/>
              <a:buChar char="•"/>
            </a:pPr>
            <a:r>
              <a:rPr lang="en-US" sz="1800"/>
              <a:t>Automate where you can</a:t>
            </a:r>
          </a:p>
          <a:p>
            <a:endParaRPr lang="en-US"/>
          </a:p>
        </p:txBody>
      </p:sp>
      <p:sp>
        <p:nvSpPr>
          <p:cNvPr id="4" name="Slide Number Placeholder 3"/>
          <p:cNvSpPr>
            <a:spLocks noGrp="1"/>
          </p:cNvSpPr>
          <p:nvPr>
            <p:ph type="sldNum" sz="quarter" idx="5"/>
          </p:nvPr>
        </p:nvSpPr>
        <p:spPr/>
        <p:txBody>
          <a:bodyPr/>
          <a:lstStyle/>
          <a:p>
            <a:fld id="{3DCBEF14-A7F3-4ED3-97F4-7C27CE6045AF}" type="slidenum">
              <a:rPr lang="en-US" smtClean="0"/>
              <a:t>22</a:t>
            </a:fld>
            <a:endParaRPr lang="en-US"/>
          </a:p>
        </p:txBody>
      </p:sp>
    </p:spTree>
    <p:extLst>
      <p:ext uri="{BB962C8B-B14F-4D97-AF65-F5344CB8AC3E}">
        <p14:creationId xmlns:p14="http://schemas.microsoft.com/office/powerpoint/2010/main" val="2716243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a:t>Organization of attributes to data needed and source of data</a:t>
            </a:r>
          </a:p>
        </p:txBody>
      </p:sp>
      <p:sp>
        <p:nvSpPr>
          <p:cNvPr id="4" name="Slide Number Placeholder 3"/>
          <p:cNvSpPr>
            <a:spLocks noGrp="1"/>
          </p:cNvSpPr>
          <p:nvPr>
            <p:ph type="sldNum" sz="quarter" idx="5"/>
          </p:nvPr>
        </p:nvSpPr>
        <p:spPr/>
        <p:txBody>
          <a:bodyPr/>
          <a:lstStyle/>
          <a:p>
            <a:fld id="{3DCBEF14-A7F3-4ED3-97F4-7C27CE6045AF}" type="slidenum">
              <a:rPr lang="en-US" smtClean="0"/>
              <a:t>23</a:t>
            </a:fld>
            <a:endParaRPr lang="en-US"/>
          </a:p>
        </p:txBody>
      </p:sp>
    </p:spTree>
    <p:extLst>
      <p:ext uri="{BB962C8B-B14F-4D97-AF65-F5344CB8AC3E}">
        <p14:creationId xmlns:p14="http://schemas.microsoft.com/office/powerpoint/2010/main" val="1918893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Total time it took for reviewer to listen to and rate each interview was approximately 2-4 minutes—not a great deal of time on the surface—but a large applicant pool will still take more time a process without interviews</a:t>
            </a:r>
          </a:p>
        </p:txBody>
      </p:sp>
      <p:sp>
        <p:nvSpPr>
          <p:cNvPr id="4" name="Slide Number Placeholder 3"/>
          <p:cNvSpPr>
            <a:spLocks noGrp="1"/>
          </p:cNvSpPr>
          <p:nvPr>
            <p:ph type="sldNum" sz="quarter" idx="5"/>
          </p:nvPr>
        </p:nvSpPr>
        <p:spPr/>
        <p:txBody>
          <a:bodyPr/>
          <a:lstStyle/>
          <a:p>
            <a:fld id="{3DCBEF14-A7F3-4ED3-97F4-7C27CE6045AF}" type="slidenum">
              <a:rPr lang="en-US" smtClean="0"/>
              <a:t>24</a:t>
            </a:fld>
            <a:endParaRPr lang="en-US"/>
          </a:p>
        </p:txBody>
      </p:sp>
    </p:spTree>
    <p:extLst>
      <p:ext uri="{BB962C8B-B14F-4D97-AF65-F5344CB8AC3E}">
        <p14:creationId xmlns:p14="http://schemas.microsoft.com/office/powerpoint/2010/main" val="2966759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b="0" i="0">
                <a:solidFill>
                  <a:srgbClr val="000000"/>
                </a:solidFill>
                <a:effectLst/>
                <a:latin typeface="Times New Roman" panose="02020603050405020304" pitchFamily="18" charset="0"/>
              </a:rPr>
              <a:t>Faculty surveyed after implementation</a:t>
            </a:r>
          </a:p>
          <a:p>
            <a:pPr marL="742950" lvl="1" indent="-285750">
              <a:buFont typeface="Arial" panose="020B0604020202020204" pitchFamily="34" charset="0"/>
              <a:buChar char="•"/>
            </a:pPr>
            <a:r>
              <a:rPr lang="en-US" sz="1800" b="0" i="0">
                <a:solidFill>
                  <a:srgbClr val="000000"/>
                </a:solidFill>
                <a:effectLst/>
                <a:latin typeface="Times New Roman" panose="02020603050405020304" pitchFamily="18" charset="0"/>
              </a:rPr>
              <a:t>77% “strongly agreed” or “agreed” that “interviewing enhanced the admission process” </a:t>
            </a:r>
          </a:p>
          <a:p>
            <a:pPr marL="742950" lvl="1" indent="-285750">
              <a:buFont typeface="Arial" panose="020B0604020202020204" pitchFamily="34" charset="0"/>
              <a:buChar char="•"/>
            </a:pPr>
            <a:r>
              <a:rPr lang="en-US" sz="1800" b="0" i="0">
                <a:solidFill>
                  <a:srgbClr val="000000"/>
                </a:solidFill>
                <a:effectLst/>
                <a:latin typeface="Times New Roman" panose="02020603050405020304" pitchFamily="18" charset="0"/>
              </a:rPr>
              <a:t>79% indicated that situation-based questions helped assess applicants’ critical thinking. </a:t>
            </a:r>
          </a:p>
          <a:p>
            <a:pPr marL="285750" indent="-285750">
              <a:buFont typeface="Arial" panose="020B0604020202020204" pitchFamily="34" charset="0"/>
              <a:buChar char="•"/>
            </a:pPr>
            <a:r>
              <a:rPr lang="en-US" sz="1800" b="0" i="0">
                <a:solidFill>
                  <a:srgbClr val="000000"/>
                </a:solidFill>
                <a:effectLst/>
                <a:latin typeface="Times New Roman" panose="02020603050405020304" pitchFamily="18" charset="0"/>
              </a:rPr>
              <a:t>All respondents indicated interviewing provided an opportunity to assess oral communication skills (verbal and nonverbal), and 57 percent “strongly agreed” or “agreed” that “interviewing is worth the time invested.”</a:t>
            </a:r>
            <a:endParaRPr lang="en-US" sz="1800"/>
          </a:p>
        </p:txBody>
      </p:sp>
      <p:sp>
        <p:nvSpPr>
          <p:cNvPr id="4" name="Slide Number Placeholder 3"/>
          <p:cNvSpPr>
            <a:spLocks noGrp="1"/>
          </p:cNvSpPr>
          <p:nvPr>
            <p:ph type="sldNum" sz="quarter" idx="5"/>
          </p:nvPr>
        </p:nvSpPr>
        <p:spPr/>
        <p:txBody>
          <a:bodyPr/>
          <a:lstStyle/>
          <a:p>
            <a:fld id="{3DCBEF14-A7F3-4ED3-97F4-7C27CE6045AF}" type="slidenum">
              <a:rPr lang="en-US" smtClean="0"/>
              <a:t>25</a:t>
            </a:fld>
            <a:endParaRPr lang="en-US"/>
          </a:p>
        </p:txBody>
      </p:sp>
    </p:spTree>
    <p:extLst>
      <p:ext uri="{BB962C8B-B14F-4D97-AF65-F5344CB8AC3E}">
        <p14:creationId xmlns:p14="http://schemas.microsoft.com/office/powerpoint/2010/main" val="998132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34790"/>
          </a:xfrm>
        </p:spPr>
        <p:txBody>
          <a:bodyPr/>
          <a:lstStyle/>
          <a:p>
            <a:pPr marL="171450" indent="-171450">
              <a:buFont typeface="Arial" panose="020B0604020202020204" pitchFamily="34" charset="0"/>
              <a:buChar char="•"/>
            </a:pPr>
            <a:r>
              <a:rPr lang="en-US" sz="1400" b="0" i="0">
                <a:solidFill>
                  <a:srgbClr val="000000"/>
                </a:solidFill>
                <a:effectLst/>
                <a:latin typeface="Times New Roman" panose="02020603050405020304" pitchFamily="18" charset="0"/>
              </a:rPr>
              <a:t>Wagner et al reported the results of implementing the MMI process within the University of Cincinnati College of Nursing.  </a:t>
            </a:r>
          </a:p>
          <a:p>
            <a:pPr marL="628650" lvl="1" indent="-171450">
              <a:buFont typeface="Arial" panose="020B0604020202020204" pitchFamily="34" charset="0"/>
              <a:buChar char="•"/>
            </a:pPr>
            <a:r>
              <a:rPr lang="en-US" sz="1400" b="0" i="0">
                <a:solidFill>
                  <a:srgbClr val="000000"/>
                </a:solidFill>
                <a:effectLst/>
                <a:latin typeface="Times New Roman" panose="02020603050405020304" pitchFamily="18" charset="0"/>
              </a:rPr>
              <a:t>28% (n = 96) of the applicants offered admission under the holistic process that included the MMI model would not have been offered admission prior to the addition of the MMI model interview to the admission process.</a:t>
            </a:r>
          </a:p>
          <a:p>
            <a:pPr marL="628650" lvl="1" indent="-171450">
              <a:buFont typeface="Arial" panose="020B0604020202020204" pitchFamily="34" charset="0"/>
              <a:buChar char="•"/>
            </a:pPr>
            <a:r>
              <a:rPr lang="en-US" sz="1400">
                <a:solidFill>
                  <a:srgbClr val="000000"/>
                </a:solidFill>
                <a:latin typeface="Times New Roman" panose="02020603050405020304" pitchFamily="18" charset="0"/>
              </a:rPr>
              <a:t>MMI process</a:t>
            </a:r>
            <a:r>
              <a:rPr lang="en-US" sz="1400" b="0" i="0">
                <a:solidFill>
                  <a:srgbClr val="000000"/>
                </a:solidFill>
                <a:effectLst/>
                <a:latin typeface="Times New Roman" panose="02020603050405020304" pitchFamily="18" charset="0"/>
              </a:rPr>
              <a:t> increased the number of students identified as nonwhite, male, first-generation college student, or as coming from out of state as compared with the same applicants who would have been admitted on quantitative metrics alone</a:t>
            </a:r>
          </a:p>
          <a:p>
            <a:endParaRPr lang="en-US" sz="1400" b="0" i="0">
              <a:solidFill>
                <a:srgbClr val="000000"/>
              </a:solidFill>
              <a:effectLst/>
              <a:latin typeface="Times New Roman" panose="02020603050405020304" pitchFamily="18" charset="0"/>
            </a:endParaRPr>
          </a:p>
          <a:p>
            <a:pPr marL="171450" indent="-171450" algn="l">
              <a:buFont typeface="Arial" panose="020B0604020202020204" pitchFamily="34" charset="0"/>
              <a:buChar char="•"/>
            </a:pPr>
            <a:r>
              <a:rPr lang="en-US" sz="1400" b="0" i="0">
                <a:solidFill>
                  <a:srgbClr val="000000"/>
                </a:solidFill>
                <a:effectLst/>
                <a:latin typeface="Times New Roman" panose="02020603050405020304" pitchFamily="18" charset="0"/>
              </a:rPr>
              <a:t>Applicants were surveyed after process and a majority(89%) believed the MMI model experience allowed an opportunity to demonstrate good fit to the CON program beyond what an application process allowed and  83% agreed the process was a fair assessment of personal characteristics and abilities.</a:t>
            </a:r>
          </a:p>
          <a:p>
            <a:endParaRPr lang="en-US"/>
          </a:p>
        </p:txBody>
      </p:sp>
      <p:sp>
        <p:nvSpPr>
          <p:cNvPr id="4" name="Slide Number Placeholder 3"/>
          <p:cNvSpPr>
            <a:spLocks noGrp="1"/>
          </p:cNvSpPr>
          <p:nvPr>
            <p:ph type="sldNum" sz="quarter" idx="5"/>
          </p:nvPr>
        </p:nvSpPr>
        <p:spPr/>
        <p:txBody>
          <a:bodyPr/>
          <a:lstStyle/>
          <a:p>
            <a:fld id="{3DCBEF14-A7F3-4ED3-97F4-7C27CE6045AF}" type="slidenum">
              <a:rPr lang="en-US" smtClean="0"/>
              <a:t>26</a:t>
            </a:fld>
            <a:endParaRPr lang="en-US"/>
          </a:p>
        </p:txBody>
      </p:sp>
    </p:spTree>
    <p:extLst>
      <p:ext uri="{BB962C8B-B14F-4D97-AF65-F5344CB8AC3E}">
        <p14:creationId xmlns:p14="http://schemas.microsoft.com/office/powerpoint/2010/main" val="659493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181717"/>
                </a:solidFill>
                <a:effectLst/>
                <a:latin typeface="Times New Roman" panose="02020603050405020304" pitchFamily="18" charset="0"/>
                <a:ea typeface="Times New Roman" panose="02020603050405020304" pitchFamily="18" charset="0"/>
              </a:rPr>
              <a:t>Another example of organization of EAM and when/where it is assessed during the holistic admissions review process</a:t>
            </a:r>
            <a:endParaRPr lang="en-US"/>
          </a:p>
        </p:txBody>
      </p:sp>
      <p:sp>
        <p:nvSpPr>
          <p:cNvPr id="4" name="Slide Number Placeholder 3"/>
          <p:cNvSpPr>
            <a:spLocks noGrp="1"/>
          </p:cNvSpPr>
          <p:nvPr>
            <p:ph type="sldNum" sz="quarter" idx="5"/>
          </p:nvPr>
        </p:nvSpPr>
        <p:spPr/>
        <p:txBody>
          <a:bodyPr/>
          <a:lstStyle/>
          <a:p>
            <a:fld id="{3DCBEF14-A7F3-4ED3-97F4-7C27CE6045AF}" type="slidenum">
              <a:rPr lang="en-US" smtClean="0"/>
              <a:t>27</a:t>
            </a:fld>
            <a:endParaRPr lang="en-US"/>
          </a:p>
        </p:txBody>
      </p:sp>
    </p:spTree>
    <p:extLst>
      <p:ext uri="{BB962C8B-B14F-4D97-AF65-F5344CB8AC3E}">
        <p14:creationId xmlns:p14="http://schemas.microsoft.com/office/powerpoint/2010/main" val="1132553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This school of nursing does not use interview process---one of the reasons cited was travel expenses for applicants—in today’s environment with comfort and skill in using zoom or teams, does this concern still exist?</a:t>
            </a:r>
          </a:p>
          <a:p>
            <a:endParaRPr lang="en-US" sz="1600"/>
          </a:p>
          <a:p>
            <a:r>
              <a:rPr lang="en-US" sz="1600"/>
              <a:t>Prompts used for personal essay statements are:</a:t>
            </a:r>
          </a:p>
          <a:p>
            <a:pPr marL="171450" indent="-171450">
              <a:buFont typeface="Arial" panose="020B0604020202020204" pitchFamily="34" charset="0"/>
              <a:buChar char="•"/>
            </a:pPr>
            <a:r>
              <a:rPr lang="en-US" sz="1600"/>
              <a:t>Why do you want to be a nurse</a:t>
            </a:r>
          </a:p>
          <a:p>
            <a:pPr marL="171450" indent="-171450">
              <a:buFont typeface="Arial" panose="020B0604020202020204" pitchFamily="34" charset="0"/>
              <a:buChar char="•"/>
            </a:pPr>
            <a:r>
              <a:rPr lang="en-US" sz="1600"/>
              <a:t>Give a specific example of a conflict or challenge you have experienced where you used critical thinking skills to resolve</a:t>
            </a:r>
          </a:p>
          <a:p>
            <a:pPr marL="171450" indent="-171450">
              <a:buFont typeface="Arial" panose="020B0604020202020204" pitchFamily="34" charset="0"/>
              <a:buChar char="•"/>
            </a:pPr>
            <a:r>
              <a:rPr lang="en-US" sz="1600"/>
              <a:t>Your patients may not share the same ethnicity, culture or set of values as you do, describe a personal scenario that challenged your core values and explain how you responded</a:t>
            </a:r>
          </a:p>
          <a:p>
            <a:pPr marL="171450" indent="-171450">
              <a:buFont typeface="Arial" panose="020B0604020202020204" pitchFamily="34" charset="0"/>
              <a:buChar char="•"/>
            </a:pPr>
            <a:r>
              <a:rPr lang="en-US" sz="1600"/>
              <a:t>What unique contribution will you make to the program and the profession of nursing</a:t>
            </a:r>
          </a:p>
        </p:txBody>
      </p:sp>
      <p:sp>
        <p:nvSpPr>
          <p:cNvPr id="4" name="Slide Number Placeholder 3"/>
          <p:cNvSpPr>
            <a:spLocks noGrp="1"/>
          </p:cNvSpPr>
          <p:nvPr>
            <p:ph type="sldNum" sz="quarter" idx="5"/>
          </p:nvPr>
        </p:nvSpPr>
        <p:spPr/>
        <p:txBody>
          <a:bodyPr/>
          <a:lstStyle/>
          <a:p>
            <a:fld id="{3DCBEF14-A7F3-4ED3-97F4-7C27CE6045AF}" type="slidenum">
              <a:rPr lang="en-US" smtClean="0"/>
              <a:t>28</a:t>
            </a:fld>
            <a:endParaRPr lang="en-US"/>
          </a:p>
        </p:txBody>
      </p:sp>
    </p:spTree>
    <p:extLst>
      <p:ext uri="{BB962C8B-B14F-4D97-AF65-F5344CB8AC3E}">
        <p14:creationId xmlns:p14="http://schemas.microsoft.com/office/powerpoint/2010/main" val="3759760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t>You will find in several of the articles in the bibliography that the details of the scoring rubric are not shared—just general information about the rubric.</a:t>
            </a:r>
          </a:p>
          <a:p>
            <a:endParaRPr lang="en-US" sz="2000"/>
          </a:p>
          <a:p>
            <a:r>
              <a:rPr lang="en-US" sz="2000"/>
              <a:t>Rubric example—this one does give details about what qualifies for an exceed, meets, or below standard for each EAM</a:t>
            </a:r>
          </a:p>
        </p:txBody>
      </p:sp>
      <p:sp>
        <p:nvSpPr>
          <p:cNvPr id="4" name="Slide Number Placeholder 3"/>
          <p:cNvSpPr>
            <a:spLocks noGrp="1"/>
          </p:cNvSpPr>
          <p:nvPr>
            <p:ph type="sldNum" sz="quarter" idx="5"/>
          </p:nvPr>
        </p:nvSpPr>
        <p:spPr/>
        <p:txBody>
          <a:bodyPr/>
          <a:lstStyle/>
          <a:p>
            <a:fld id="{3DCBEF14-A7F3-4ED3-97F4-7C27CE6045AF}" type="slidenum">
              <a:rPr lang="en-US" smtClean="0"/>
              <a:t>29</a:t>
            </a:fld>
            <a:endParaRPr lang="en-US"/>
          </a:p>
        </p:txBody>
      </p:sp>
    </p:spTree>
    <p:extLst>
      <p:ext uri="{BB962C8B-B14F-4D97-AF65-F5344CB8AC3E}">
        <p14:creationId xmlns:p14="http://schemas.microsoft.com/office/powerpoint/2010/main" val="1433316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BEF14-A7F3-4ED3-97F4-7C27CE6045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82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t>This one adds the percentage of score that comes from quantitative and from qualitative and the data source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BEF14-A7F3-4ED3-97F4-7C27CE6045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853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BEF14-A7F3-4ED3-97F4-7C27CE6045AF}" type="slidenum">
              <a:rPr lang="en-US" smtClean="0"/>
              <a:t>31</a:t>
            </a:fld>
            <a:endParaRPr lang="en-US"/>
          </a:p>
        </p:txBody>
      </p:sp>
    </p:spTree>
    <p:extLst>
      <p:ext uri="{BB962C8B-B14F-4D97-AF65-F5344CB8AC3E}">
        <p14:creationId xmlns:p14="http://schemas.microsoft.com/office/powerpoint/2010/main" val="1433692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Slide decks </a:t>
            </a:r>
          </a:p>
          <a:p>
            <a:r>
              <a:rPr lang="en-US" sz="2400"/>
              <a:t>Participant Guide &amp; Workbook from AACN Holistic Review Workshop</a:t>
            </a:r>
          </a:p>
          <a:p>
            <a:r>
              <a:rPr lang="en-US" sz="2400"/>
              <a:t>Sample essay questions</a:t>
            </a:r>
          </a:p>
        </p:txBody>
      </p:sp>
      <p:sp>
        <p:nvSpPr>
          <p:cNvPr id="4" name="Slide Number Placeholder 3"/>
          <p:cNvSpPr>
            <a:spLocks noGrp="1"/>
          </p:cNvSpPr>
          <p:nvPr>
            <p:ph type="sldNum" sz="quarter" idx="5"/>
          </p:nvPr>
        </p:nvSpPr>
        <p:spPr/>
        <p:txBody>
          <a:bodyPr/>
          <a:lstStyle/>
          <a:p>
            <a:fld id="{3DCBEF14-A7F3-4ED3-97F4-7C27CE6045AF}" type="slidenum">
              <a:rPr lang="en-US" smtClean="0"/>
              <a:t>32</a:t>
            </a:fld>
            <a:endParaRPr lang="en-US"/>
          </a:p>
        </p:txBody>
      </p:sp>
    </p:spTree>
    <p:extLst>
      <p:ext uri="{BB962C8B-B14F-4D97-AF65-F5344CB8AC3E}">
        <p14:creationId xmlns:p14="http://schemas.microsoft.com/office/powerpoint/2010/main" val="2075741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b="0" i="0">
                <a:solidFill>
                  <a:srgbClr val="3D3D3D"/>
                </a:solidFill>
                <a:effectLst/>
              </a:rPr>
              <a:t>Two documents to help inform decisions and practices regarding holistic admissions review:</a:t>
            </a:r>
            <a:endParaRPr lang="en-US" sz="2000"/>
          </a:p>
          <a:p>
            <a:pPr marL="342900" indent="-342900">
              <a:buFont typeface="Arial" panose="020B0604020202020204" pitchFamily="34" charset="0"/>
              <a:buChar char="•"/>
            </a:pPr>
            <a:r>
              <a:rPr lang="en-US" sz="2000"/>
              <a:t>Slide deck on adapting during a pandemic</a:t>
            </a:r>
          </a:p>
          <a:p>
            <a:pPr marL="342900" indent="-342900">
              <a:buFont typeface="Arial" panose="020B0604020202020204" pitchFamily="34" charset="0"/>
              <a:buChar char="•"/>
            </a:pPr>
            <a:r>
              <a:rPr lang="en-US" sz="2000" b="0" i="0">
                <a:solidFill>
                  <a:srgbClr val="3D3D3D"/>
                </a:solidFill>
                <a:effectLst/>
              </a:rPr>
              <a:t>These are links to general resources that focus on different ways to evaluate the holistic admissions process</a:t>
            </a:r>
            <a:endParaRPr lang="en-US" sz="2000"/>
          </a:p>
        </p:txBody>
      </p:sp>
      <p:sp>
        <p:nvSpPr>
          <p:cNvPr id="4" name="Slide Number Placeholder 3"/>
          <p:cNvSpPr>
            <a:spLocks noGrp="1"/>
          </p:cNvSpPr>
          <p:nvPr>
            <p:ph type="sldNum" sz="quarter" idx="5"/>
          </p:nvPr>
        </p:nvSpPr>
        <p:spPr/>
        <p:txBody>
          <a:bodyPr/>
          <a:lstStyle/>
          <a:p>
            <a:fld id="{3DCBEF14-A7F3-4ED3-97F4-7C27CE6045AF}" type="slidenum">
              <a:rPr lang="en-US" smtClean="0"/>
              <a:t>33</a:t>
            </a:fld>
            <a:endParaRPr lang="en-US"/>
          </a:p>
        </p:txBody>
      </p:sp>
    </p:spTree>
    <p:extLst>
      <p:ext uri="{BB962C8B-B14F-4D97-AF65-F5344CB8AC3E}">
        <p14:creationId xmlns:p14="http://schemas.microsoft.com/office/powerpoint/2010/main" val="683828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Produced by ETS—the testing service -----obviously promotes the GRE as part of the process, but there is good information here</a:t>
            </a:r>
          </a:p>
        </p:txBody>
      </p:sp>
      <p:sp>
        <p:nvSpPr>
          <p:cNvPr id="4" name="Slide Number Placeholder 3"/>
          <p:cNvSpPr>
            <a:spLocks noGrp="1"/>
          </p:cNvSpPr>
          <p:nvPr>
            <p:ph type="sldNum" sz="quarter" idx="5"/>
          </p:nvPr>
        </p:nvSpPr>
        <p:spPr/>
        <p:txBody>
          <a:bodyPr/>
          <a:lstStyle/>
          <a:p>
            <a:fld id="{3DCBEF14-A7F3-4ED3-97F4-7C27CE6045AF}" type="slidenum">
              <a:rPr lang="en-US" smtClean="0"/>
              <a:t>34</a:t>
            </a:fld>
            <a:endParaRPr lang="en-US"/>
          </a:p>
        </p:txBody>
      </p:sp>
    </p:spTree>
    <p:extLst>
      <p:ext uri="{BB962C8B-B14F-4D97-AF65-F5344CB8AC3E}">
        <p14:creationId xmlns:p14="http://schemas.microsoft.com/office/powerpoint/2010/main" val="15950355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BEF14-A7F3-4ED3-97F4-7C27CE6045AF}" type="slidenum">
              <a:rPr lang="en-US" smtClean="0"/>
              <a:t>35</a:t>
            </a:fld>
            <a:endParaRPr lang="en-US"/>
          </a:p>
        </p:txBody>
      </p:sp>
    </p:spTree>
    <p:extLst>
      <p:ext uri="{BB962C8B-B14F-4D97-AF65-F5344CB8AC3E}">
        <p14:creationId xmlns:p14="http://schemas.microsoft.com/office/powerpoint/2010/main" val="15197290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BEF14-A7F3-4ED3-97F4-7C27CE6045AF}" type="slidenum">
              <a:rPr lang="en-US" smtClean="0"/>
              <a:t>36</a:t>
            </a:fld>
            <a:endParaRPr lang="en-US"/>
          </a:p>
        </p:txBody>
      </p:sp>
    </p:spTree>
    <p:extLst>
      <p:ext uri="{BB962C8B-B14F-4D97-AF65-F5344CB8AC3E}">
        <p14:creationId xmlns:p14="http://schemas.microsoft.com/office/powerpoint/2010/main" val="6058060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800" b="0" i="0">
                <a:solidFill>
                  <a:srgbClr val="000000"/>
                </a:solidFill>
                <a:effectLst/>
                <a:latin typeface="Calibri" panose="020F0502020204030204" pitchFamily="34" charset="0"/>
              </a:rPr>
              <a:t>Holistic admissions process is an important strategy to increase diversity in the nursing profession but should not be used in isolation.  Reaching the goal of a diverse nursing profession requires a commitment to providing a safe and supportive learning environment which nurtures and supports your students </a:t>
            </a:r>
            <a:br>
              <a:rPr lang="en-US" sz="1800" b="0" i="0">
                <a:solidFill>
                  <a:srgbClr val="000000"/>
                </a:solidFill>
                <a:effectLst/>
                <a:latin typeface="Calibri" panose="020F0502020204030204" pitchFamily="34" charset="0"/>
              </a:rPr>
            </a:br>
            <a:endParaRPr lang="en-US" sz="1800" b="0" i="0">
              <a:solidFill>
                <a:srgbClr val="000000"/>
              </a:solidFill>
              <a:effectLst/>
              <a:latin typeface="Calibri" panose="020F0502020204030204" pitchFamily="34" charset="0"/>
            </a:endParaRPr>
          </a:p>
          <a:p>
            <a:pPr algn="l" rtl="0" fontAlgn="base">
              <a:buFont typeface="+mj-lt"/>
              <a:buNone/>
            </a:pPr>
            <a:r>
              <a:rPr lang="en-US" sz="1800" b="0" i="0">
                <a:solidFill>
                  <a:srgbClr val="000000"/>
                </a:solidFill>
                <a:effectLst/>
                <a:latin typeface="Calibri" panose="020F0502020204030204" pitchFamily="34" charset="0"/>
              </a:rPr>
              <a:t>It is a dynamic, iterative process requiring frequent evaluation </a:t>
            </a:r>
          </a:p>
          <a:p>
            <a:endParaRPr lang="en-US"/>
          </a:p>
        </p:txBody>
      </p:sp>
      <p:sp>
        <p:nvSpPr>
          <p:cNvPr id="4" name="Slide Number Placeholder 3"/>
          <p:cNvSpPr>
            <a:spLocks noGrp="1"/>
          </p:cNvSpPr>
          <p:nvPr>
            <p:ph type="sldNum" sz="quarter" idx="5"/>
          </p:nvPr>
        </p:nvSpPr>
        <p:spPr/>
        <p:txBody>
          <a:bodyPr/>
          <a:lstStyle/>
          <a:p>
            <a:fld id="{3DCBEF14-A7F3-4ED3-97F4-7C27CE6045AF}" type="slidenum">
              <a:rPr lang="en-US" smtClean="0"/>
              <a:t>37</a:t>
            </a:fld>
            <a:endParaRPr lang="en-US"/>
          </a:p>
        </p:txBody>
      </p:sp>
    </p:spTree>
    <p:extLst>
      <p:ext uri="{BB962C8B-B14F-4D97-AF65-F5344CB8AC3E}">
        <p14:creationId xmlns:p14="http://schemas.microsoft.com/office/powerpoint/2010/main" val="4044787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796925"/>
            <a:ext cx="4397375" cy="2473325"/>
          </a:xfrm>
        </p:spPr>
      </p:sp>
      <p:sp>
        <p:nvSpPr>
          <p:cNvPr id="3" name="Notes Placeholder 2"/>
          <p:cNvSpPr>
            <a:spLocks noGrp="1"/>
          </p:cNvSpPr>
          <p:nvPr>
            <p:ph type="body" idx="1"/>
          </p:nvPr>
        </p:nvSpPr>
        <p:spPr>
          <a:xfrm>
            <a:off x="137160" y="3517751"/>
            <a:ext cx="6423660" cy="5092055"/>
          </a:xfrm>
        </p:spPr>
        <p:txBody>
          <a:bodyPr/>
          <a:lstStyle/>
          <a:p>
            <a:pPr algn="l"/>
            <a:r>
              <a:rPr lang="en-US" b="0" i="0">
                <a:solidFill>
                  <a:srgbClr val="434D54"/>
                </a:solidFill>
                <a:effectLst/>
              </a:rPr>
              <a:t>Being a fan of things that are bizarre, baffling and bewildering—I came across an interesting article published in the New Yorker and written by Malcom Gladwell</a:t>
            </a:r>
          </a:p>
          <a:p>
            <a:pPr algn="l"/>
            <a:r>
              <a:rPr lang="en-US" b="0" i="0">
                <a:solidFill>
                  <a:srgbClr val="434D54"/>
                </a:solidFill>
                <a:effectLst/>
              </a:rPr>
              <a:t>Harvard wanted a certain type of student – </a:t>
            </a:r>
          </a:p>
          <a:p>
            <a:pPr marL="171450" indent="-171450" algn="l">
              <a:buFont typeface="Arial" panose="020B0604020202020204" pitchFamily="34" charset="0"/>
              <a:buChar char="•"/>
            </a:pPr>
            <a:r>
              <a:rPr lang="en-US" b="0" i="0">
                <a:solidFill>
                  <a:srgbClr val="434D54"/>
                </a:solidFill>
                <a:effectLst/>
              </a:rPr>
              <a:t>Protestant men from elite upbringings.</a:t>
            </a:r>
          </a:p>
          <a:p>
            <a:pPr marL="171450" indent="-171450" algn="l">
              <a:buFont typeface="Arial" panose="020B0604020202020204" pitchFamily="34" charset="0"/>
              <a:buChar char="•"/>
            </a:pPr>
            <a:r>
              <a:rPr lang="en-US">
                <a:solidFill>
                  <a:srgbClr val="434D54"/>
                </a:solidFill>
              </a:rPr>
              <a:t>A</a:t>
            </a:r>
            <a:r>
              <a:rPr lang="en-US" b="0" i="0">
                <a:solidFill>
                  <a:srgbClr val="434D54"/>
                </a:solidFill>
                <a:effectLst/>
              </a:rPr>
              <a:t>rrival of the College Entrance Exam</a:t>
            </a:r>
            <a:r>
              <a:rPr lang="en-US">
                <a:solidFill>
                  <a:srgbClr val="434D54"/>
                </a:solidFill>
              </a:rPr>
              <a:t> in early 1900’s</a:t>
            </a:r>
          </a:p>
          <a:p>
            <a:pPr marL="171450" indent="-171450" algn="l">
              <a:buFont typeface="Arial" panose="020B0604020202020204" pitchFamily="34" charset="0"/>
              <a:buChar char="•"/>
            </a:pPr>
            <a:r>
              <a:rPr lang="en-US" b="0" i="0">
                <a:solidFill>
                  <a:srgbClr val="434D54"/>
                </a:solidFill>
                <a:effectLst/>
              </a:rPr>
              <a:t>As the new basis for admissions, the entrance exam made the </a:t>
            </a:r>
            <a:r>
              <a:rPr lang="en-US">
                <a:solidFill>
                  <a:srgbClr val="434D54"/>
                </a:solidFill>
              </a:rPr>
              <a:t>college dream possible</a:t>
            </a:r>
            <a:r>
              <a:rPr lang="en-US" b="0" i="0">
                <a:solidFill>
                  <a:srgbClr val="434D54"/>
                </a:solidFill>
                <a:effectLst/>
              </a:rPr>
              <a:t> for anyone with the grades and financial resources needed to attend. This led to a more diverse pool of applicants.</a:t>
            </a:r>
          </a:p>
          <a:p>
            <a:pPr marL="171450" indent="-171450" algn="l">
              <a:buFont typeface="Arial" panose="020B0604020202020204" pitchFamily="34" charset="0"/>
              <a:buChar char="•"/>
            </a:pPr>
            <a:r>
              <a:rPr lang="en-US" b="0" i="0">
                <a:solidFill>
                  <a:srgbClr val="434D54"/>
                </a:solidFill>
                <a:effectLst/>
              </a:rPr>
              <a:t>By 1922, Jewish students accounted for more that a fifth of Harvard’s freshman class. The rates were soaring because their scores on the entrance exam were astonishingly better than other applicants.</a:t>
            </a:r>
          </a:p>
          <a:p>
            <a:pPr marL="171450" indent="-171450" algn="l">
              <a:buFont typeface="Arial" panose="020B0604020202020204" pitchFamily="34" charset="0"/>
              <a:buChar char="•"/>
            </a:pPr>
            <a:r>
              <a:rPr lang="en-US" b="0" i="0">
                <a:solidFill>
                  <a:srgbClr val="000000"/>
                </a:solidFill>
                <a:effectLst/>
              </a:rPr>
              <a:t>“Starting in the fall of 1922,” “applicants were required to answer questions on ‘Race and Color,’ ‘Religious Preference,’ ‘Maiden Name of Mother,’ ‘Birthplace of Father,’ and ‘What change, if any, has been made since birth in your own name or that of your father? (Explain fully).’ ”—holistic, but for the wrong year</a:t>
            </a:r>
          </a:p>
          <a:p>
            <a:pPr algn="l"/>
            <a:endParaRPr lang="en-US" b="0" i="0">
              <a:solidFill>
                <a:srgbClr val="434D54"/>
              </a:solidFill>
              <a:effectLst/>
            </a:endParaRPr>
          </a:p>
          <a:p>
            <a:pPr algn="l"/>
            <a:r>
              <a:rPr lang="en-US">
                <a:solidFill>
                  <a:srgbClr val="434D54"/>
                </a:solidFill>
              </a:rPr>
              <a:t>2003—more recent history brings us challenges to affirmative action practices</a:t>
            </a:r>
          </a:p>
          <a:p>
            <a:pPr marL="171450" indent="-171450" algn="l">
              <a:buFont typeface="Arial" panose="020B0604020202020204" pitchFamily="34" charset="0"/>
              <a:buChar char="•"/>
            </a:pPr>
            <a:r>
              <a:rPr lang="en-US" b="1" i="1">
                <a:solidFill>
                  <a:srgbClr val="333333"/>
                </a:solidFill>
                <a:effectLst/>
              </a:rPr>
              <a:t>Gratz v. Bollinger</a:t>
            </a:r>
            <a:r>
              <a:rPr lang="en-US" b="0" i="0">
                <a:solidFill>
                  <a:srgbClr val="333333"/>
                </a:solidFill>
                <a:effectLst/>
              </a:rPr>
              <a:t> was a </a:t>
            </a:r>
            <a:r>
              <a:rPr lang="en-US" b="0" i="0" u="none" strike="noStrike">
                <a:solidFill>
                  <a:srgbClr val="337AB7"/>
                </a:solidFill>
                <a:effectLst/>
                <a:hlinkClick r:id="rId3" tooltip="United States Supreme Court"/>
              </a:rPr>
              <a:t>United States Supreme Court</a:t>
            </a:r>
            <a:r>
              <a:rPr lang="en-US" b="0" i="0">
                <a:solidFill>
                  <a:srgbClr val="333333"/>
                </a:solidFill>
                <a:effectLst/>
              </a:rPr>
              <a:t> case ruled that the university's point system was too mechanistic and therefore unconstitutional.</a:t>
            </a:r>
            <a:r>
              <a:rPr lang="en-US" b="0" i="0" u="none" strike="noStrike" baseline="30000">
                <a:solidFill>
                  <a:srgbClr val="337AB7"/>
                </a:solidFill>
                <a:effectLst/>
                <a:hlinkClick r:id="rId4"/>
              </a:rPr>
              <a:t>[1</a:t>
            </a:r>
            <a:endParaRPr lang="en-US" b="0" i="0" u="none" strike="noStrike" baseline="30000">
              <a:solidFill>
                <a:srgbClr val="337AB7"/>
              </a:solidFill>
              <a:effectLst/>
            </a:endParaRPr>
          </a:p>
          <a:p>
            <a:pPr marL="171450" indent="-171450" algn="l">
              <a:buFont typeface="Arial" panose="020B0604020202020204" pitchFamily="34" charset="0"/>
              <a:buChar char="•"/>
            </a:pPr>
            <a:endParaRPr lang="en-US" baseline="30000">
              <a:solidFill>
                <a:srgbClr val="337AB7"/>
              </a:solidFill>
            </a:endParaRPr>
          </a:p>
          <a:p>
            <a:pPr marL="171450" indent="-171450" algn="l">
              <a:buFont typeface="Arial" panose="020B0604020202020204" pitchFamily="34" charset="0"/>
              <a:buChar char="•"/>
            </a:pPr>
            <a:r>
              <a:rPr lang="en-US" b="1" i="1">
                <a:solidFill>
                  <a:srgbClr val="333333"/>
                </a:solidFill>
                <a:effectLst/>
              </a:rPr>
              <a:t>Grutter v. Bollinger</a:t>
            </a:r>
            <a:r>
              <a:rPr lang="en-US" b="0" i="0">
                <a:solidFill>
                  <a:srgbClr val="333333"/>
                </a:solidFill>
                <a:effectLst/>
              </a:rPr>
              <a:t>, the </a:t>
            </a:r>
            <a:r>
              <a:rPr lang="en-US" b="0" i="0" u="none" strike="noStrike">
                <a:solidFill>
                  <a:srgbClr val="337AB7"/>
                </a:solidFill>
                <a:effectLst/>
                <a:hlinkClick r:id="rId3" tooltip="United States Supreme Court"/>
              </a:rPr>
              <a:t>United States Supreme Court</a:t>
            </a:r>
            <a:r>
              <a:rPr lang="en-US" b="0" i="0">
                <a:solidFill>
                  <a:srgbClr val="333333"/>
                </a:solidFill>
                <a:effectLst/>
              </a:rPr>
              <a:t>  upheld the affirmative action admissions policy of the University of Michigan Law School. The decision permitted the use of racial preference in student admissions to promote student diversity. The court </a:t>
            </a:r>
            <a:r>
              <a:rPr lang="en-US" b="0" i="0">
                <a:solidFill>
                  <a:srgbClr val="181717"/>
                </a:solidFill>
                <a:effectLst/>
              </a:rPr>
              <a:t>officially </a:t>
            </a:r>
            <a:r>
              <a:rPr lang="en-US" b="0" i="0">
                <a:effectLst/>
              </a:rPr>
              <a:t>described</a:t>
            </a:r>
            <a:r>
              <a:rPr lang="en-US" b="0" i="0">
                <a:solidFill>
                  <a:srgbClr val="181717"/>
                </a:solidFill>
                <a:effectLst/>
              </a:rPr>
              <a:t> the strategy as “highly individualized, holistic review of each applicant’s file, giving serious consideration to all the ways an applicant might contribute to a diverse educational environment”</a:t>
            </a:r>
          </a:p>
          <a:p>
            <a:pPr algn="l"/>
            <a:endParaRPr lang="en-US" sz="900" b="0" i="0">
              <a:solidFill>
                <a:srgbClr val="434D54"/>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3DCBEF14-A7F3-4ED3-97F4-7C27CE6045AF}" type="slidenum">
              <a:rPr lang="en-US" smtClean="0"/>
              <a:t>4</a:t>
            </a:fld>
            <a:endParaRPr lang="en-US"/>
          </a:p>
        </p:txBody>
      </p:sp>
    </p:spTree>
    <p:extLst>
      <p:ext uri="{BB962C8B-B14F-4D97-AF65-F5344CB8AC3E}">
        <p14:creationId xmlns:p14="http://schemas.microsoft.com/office/powerpoint/2010/main" val="344546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t>Current snapshot of diversity in Washington State nursing workforce</a:t>
            </a:r>
          </a:p>
          <a:p>
            <a:endParaRPr lang="en-US" sz="2000"/>
          </a:p>
          <a:p>
            <a:r>
              <a:rPr lang="en-US" sz="2000"/>
              <a:t>Peek at what the 2020 Census tells us about the changing demographics in our state</a:t>
            </a:r>
          </a:p>
        </p:txBody>
      </p:sp>
      <p:sp>
        <p:nvSpPr>
          <p:cNvPr id="4" name="Slide Number Placeholder 3"/>
          <p:cNvSpPr>
            <a:spLocks noGrp="1"/>
          </p:cNvSpPr>
          <p:nvPr>
            <p:ph type="sldNum" sz="quarter" idx="5"/>
          </p:nvPr>
        </p:nvSpPr>
        <p:spPr/>
        <p:txBody>
          <a:bodyPr/>
          <a:lstStyle/>
          <a:p>
            <a:fld id="{3DCBEF14-A7F3-4ED3-97F4-7C27CE6045AF}" type="slidenum">
              <a:rPr lang="en-US" smtClean="0"/>
              <a:t>5</a:t>
            </a:fld>
            <a:endParaRPr lang="en-US"/>
          </a:p>
        </p:txBody>
      </p:sp>
    </p:spTree>
    <p:extLst>
      <p:ext uri="{BB962C8B-B14F-4D97-AF65-F5344CB8AC3E}">
        <p14:creationId xmlns:p14="http://schemas.microsoft.com/office/powerpoint/2010/main" val="1209443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882640" cy="3600450"/>
          </a:xfrm>
        </p:spPr>
        <p:txBody>
          <a:bodyPr/>
          <a:lstStyle/>
          <a:p>
            <a:pPr marL="285750" indent="-285750">
              <a:buFont typeface="Arial" panose="020B0604020202020204" pitchFamily="34" charset="0"/>
              <a:buChar char="•"/>
            </a:pPr>
            <a:r>
              <a:rPr lang="en-US" sz="1800" b="0" i="0">
                <a:solidFill>
                  <a:srgbClr val="181717"/>
                </a:solidFill>
                <a:effectLst/>
                <a:latin typeface="Times New Roman" panose="02020603050405020304" pitchFamily="18" charset="0"/>
              </a:rPr>
              <a:t>Purpose was to determine the extent in which health professions schools at public universities have adopted holistic admissions review </a:t>
            </a:r>
          </a:p>
          <a:p>
            <a:pPr marL="285750" indent="-285750">
              <a:buFont typeface="Arial" panose="020B0604020202020204" pitchFamily="34" charset="0"/>
              <a:buChar char="•"/>
            </a:pPr>
            <a:r>
              <a:rPr lang="en-US" sz="1800" b="0" i="0">
                <a:solidFill>
                  <a:srgbClr val="181717"/>
                </a:solidFill>
                <a:effectLst/>
                <a:latin typeface="Times New Roman" panose="02020603050405020304" pitchFamily="18" charset="0"/>
              </a:rPr>
              <a:t>Determine whether </a:t>
            </a:r>
            <a:r>
              <a:rPr lang="en-US" sz="1800">
                <a:solidFill>
                  <a:srgbClr val="181717"/>
                </a:solidFill>
                <a:latin typeface="Times New Roman" panose="02020603050405020304" pitchFamily="18" charset="0"/>
              </a:rPr>
              <a:t>holistic admissions review resulted in an increase in the diversity of their students</a:t>
            </a:r>
          </a:p>
          <a:p>
            <a:pPr marL="285750" indent="-285750">
              <a:buFont typeface="Arial" panose="020B0604020202020204" pitchFamily="34" charset="0"/>
              <a:buChar char="•"/>
            </a:pPr>
            <a:r>
              <a:rPr lang="en-US" sz="1800" b="0" i="0">
                <a:solidFill>
                  <a:srgbClr val="181717"/>
                </a:solidFill>
                <a:effectLst/>
                <a:latin typeface="Times New Roman" panose="02020603050405020304" pitchFamily="18" charset="0"/>
              </a:rPr>
              <a:t>Were any measurable changes in </a:t>
            </a:r>
          </a:p>
          <a:p>
            <a:pPr marL="742950" lvl="1" indent="-285750">
              <a:buFont typeface="Arial" panose="020B0604020202020204" pitchFamily="34" charset="0"/>
              <a:buChar char="•"/>
            </a:pPr>
            <a:r>
              <a:rPr lang="en-US" sz="1800" b="0" i="0">
                <a:solidFill>
                  <a:srgbClr val="181717"/>
                </a:solidFill>
                <a:effectLst/>
                <a:latin typeface="Times New Roman" panose="02020603050405020304" pitchFamily="18" charset="0"/>
              </a:rPr>
              <a:t>academic quality of incoming students,</a:t>
            </a:r>
          </a:p>
          <a:p>
            <a:pPr marL="742950" lvl="1" indent="-285750">
              <a:buFont typeface="Arial" panose="020B0604020202020204" pitchFamily="34" charset="0"/>
              <a:buChar char="•"/>
            </a:pPr>
            <a:r>
              <a:rPr lang="en-US" sz="1800" b="0" i="0">
                <a:solidFill>
                  <a:srgbClr val="181717"/>
                </a:solidFill>
                <a:effectLst/>
                <a:latin typeface="Times New Roman" panose="02020603050405020304" pitchFamily="18" charset="0"/>
              </a:rPr>
              <a:t>in student retention, </a:t>
            </a:r>
          </a:p>
          <a:p>
            <a:pPr marL="742950" lvl="1" indent="-285750">
              <a:buFont typeface="Arial" panose="020B0604020202020204" pitchFamily="34" charset="0"/>
              <a:buChar char="•"/>
            </a:pPr>
            <a:r>
              <a:rPr lang="en-US" sz="1800" b="0" i="0">
                <a:solidFill>
                  <a:srgbClr val="181717"/>
                </a:solidFill>
                <a:effectLst/>
                <a:latin typeface="Times New Roman" panose="02020603050405020304" pitchFamily="18" charset="0"/>
              </a:rPr>
              <a:t>or in measures of student success since adoption of   holistic review practices. </a:t>
            </a:r>
          </a:p>
          <a:p>
            <a:pPr marL="285750" indent="-285750">
              <a:buFont typeface="Arial" panose="020B0604020202020204" pitchFamily="34" charset="0"/>
              <a:buChar char="•"/>
            </a:pPr>
            <a:r>
              <a:rPr lang="en-US" sz="1800">
                <a:solidFill>
                  <a:srgbClr val="181717"/>
                </a:solidFill>
                <a:latin typeface="Times New Roman" panose="02020603050405020304" pitchFamily="18" charset="0"/>
              </a:rPr>
              <a:t>W</a:t>
            </a:r>
            <a:r>
              <a:rPr lang="en-US" sz="1800" b="0" i="0">
                <a:solidFill>
                  <a:srgbClr val="181717"/>
                </a:solidFill>
                <a:effectLst/>
                <a:latin typeface="Times New Roman" panose="02020603050405020304" pitchFamily="18" charset="0"/>
              </a:rPr>
              <a:t>anted to gain a better idea of how schools were evaluating their admissions practices.  </a:t>
            </a:r>
            <a:endParaRPr lang="en-US"/>
          </a:p>
        </p:txBody>
      </p:sp>
      <p:sp>
        <p:nvSpPr>
          <p:cNvPr id="4" name="Slide Number Placeholder 3"/>
          <p:cNvSpPr>
            <a:spLocks noGrp="1"/>
          </p:cNvSpPr>
          <p:nvPr>
            <p:ph type="sldNum" sz="quarter" idx="5"/>
          </p:nvPr>
        </p:nvSpPr>
        <p:spPr/>
        <p:txBody>
          <a:bodyPr/>
          <a:lstStyle/>
          <a:p>
            <a:fld id="{3DCBEF14-A7F3-4ED3-97F4-7C27CE6045AF}" type="slidenum">
              <a:rPr lang="en-US" smtClean="0"/>
              <a:t>6</a:t>
            </a:fld>
            <a:endParaRPr lang="en-US"/>
          </a:p>
        </p:txBody>
      </p:sp>
    </p:spTree>
    <p:extLst>
      <p:ext uri="{BB962C8B-B14F-4D97-AF65-F5344CB8AC3E}">
        <p14:creationId xmlns:p14="http://schemas.microsoft.com/office/powerpoint/2010/main" val="2590532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b="0" i="0">
                <a:solidFill>
                  <a:srgbClr val="181717"/>
                </a:solidFill>
                <a:effectLst/>
                <a:latin typeface="Times New Roman" panose="02020603050405020304" pitchFamily="18" charset="0"/>
              </a:rPr>
              <a:t>Majority of schools reported an increase in diversity </a:t>
            </a:r>
          </a:p>
          <a:p>
            <a:pPr marL="171450" indent="-171450">
              <a:buFont typeface="Arial" panose="020B0604020202020204" pitchFamily="34" charset="0"/>
              <a:buChar char="•"/>
            </a:pPr>
            <a:r>
              <a:rPr lang="en-US" sz="1800">
                <a:solidFill>
                  <a:srgbClr val="181717"/>
                </a:solidFill>
                <a:latin typeface="Times New Roman" panose="02020603050405020304" pitchFamily="18" charset="0"/>
              </a:rPr>
              <a:t>D</a:t>
            </a:r>
            <a:r>
              <a:rPr lang="en-US" sz="1800" b="0" i="0">
                <a:solidFill>
                  <a:srgbClr val="181717"/>
                </a:solidFill>
                <a:effectLst/>
                <a:latin typeface="Times New Roman" panose="02020603050405020304" pitchFamily="18" charset="0"/>
              </a:rPr>
              <a:t>igging a little deeper, </a:t>
            </a:r>
            <a:r>
              <a:rPr lang="en-US" sz="1800">
                <a:solidFill>
                  <a:srgbClr val="181717"/>
                </a:solidFill>
                <a:latin typeface="Times New Roman" panose="02020603050405020304" pitchFamily="18" charset="0"/>
              </a:rPr>
              <a:t>this table shows that schools with a high holistic review score (many elements of a holistic process) reported a greater increase in diversity that schools with a lower holistic review score (few or no elements )</a:t>
            </a:r>
          </a:p>
          <a:p>
            <a:pPr marL="171450" indent="-171450">
              <a:buFont typeface="Arial" panose="020B0604020202020204" pitchFamily="34" charset="0"/>
              <a:buChar char="•"/>
            </a:pPr>
            <a:r>
              <a:rPr lang="en-US" sz="1800" b="0" i="0">
                <a:solidFill>
                  <a:srgbClr val="181717"/>
                </a:solidFill>
                <a:effectLst/>
                <a:latin typeface="Times New Roman" panose="02020603050405020304" pitchFamily="18" charset="0"/>
              </a:rPr>
              <a:t>Correlation is statistically significant suggesting that schools implementing many elements o</a:t>
            </a:r>
            <a:r>
              <a:rPr lang="en-US" sz="1800">
                <a:solidFill>
                  <a:srgbClr val="181717"/>
                </a:solidFill>
                <a:latin typeface="Times New Roman" panose="02020603050405020304" pitchFamily="18" charset="0"/>
              </a:rPr>
              <a:t>f holistic review is more likely to result in an increase in diversity than are schools implementing only a few.</a:t>
            </a:r>
            <a:endParaRPr lang="en-US" sz="1800"/>
          </a:p>
        </p:txBody>
      </p:sp>
      <p:sp>
        <p:nvSpPr>
          <p:cNvPr id="4" name="Slide Number Placeholder 3"/>
          <p:cNvSpPr>
            <a:spLocks noGrp="1"/>
          </p:cNvSpPr>
          <p:nvPr>
            <p:ph type="sldNum" sz="quarter" idx="5"/>
          </p:nvPr>
        </p:nvSpPr>
        <p:spPr/>
        <p:txBody>
          <a:bodyPr/>
          <a:lstStyle/>
          <a:p>
            <a:fld id="{3DCBEF14-A7F3-4ED3-97F4-7C27CE6045AF}" type="slidenum">
              <a:rPr lang="en-US" smtClean="0"/>
              <a:t>7</a:t>
            </a:fld>
            <a:endParaRPr lang="en-US"/>
          </a:p>
        </p:txBody>
      </p:sp>
    </p:spTree>
    <p:extLst>
      <p:ext uri="{BB962C8B-B14F-4D97-AF65-F5344CB8AC3E}">
        <p14:creationId xmlns:p14="http://schemas.microsoft.com/office/powerpoint/2010/main" val="3904174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1143000"/>
            <a:ext cx="3333750" cy="1874838"/>
          </a:xfrm>
        </p:spPr>
      </p:sp>
      <p:sp>
        <p:nvSpPr>
          <p:cNvPr id="3" name="Notes Placeholder 2"/>
          <p:cNvSpPr>
            <a:spLocks noGrp="1"/>
          </p:cNvSpPr>
          <p:nvPr>
            <p:ph type="body" idx="1"/>
          </p:nvPr>
        </p:nvSpPr>
        <p:spPr>
          <a:xfrm>
            <a:off x="648148" y="4281545"/>
            <a:ext cx="5486400" cy="5570874"/>
          </a:xfrm>
        </p:spPr>
        <p:txBody>
          <a:bodyPr/>
          <a:lstStyle/>
          <a:p>
            <a:r>
              <a:rPr lang="en-US" sz="1600"/>
              <a:t>The results for the nursing schools ignited a fire with a follow up study to Urban Universities for Health Study seeking to understand the barriers preventing schools of nursing to adopt holistic admissions review—survey of deans of nursing schools conducted.</a:t>
            </a:r>
          </a:p>
          <a:p>
            <a:endParaRPr lang="en-US" sz="1600"/>
          </a:p>
          <a:p>
            <a:r>
              <a:rPr lang="en-US" sz="1600"/>
              <a:t>What you see on the screen are the results</a:t>
            </a:r>
          </a:p>
          <a:p>
            <a:endParaRPr lang="en-US" sz="1600"/>
          </a:p>
          <a:p>
            <a:r>
              <a:rPr lang="en-US" sz="1600"/>
              <a:t>Not sufficient—Deans described a sense of uneasiness regarding acceptance, comparison, and potential retaliation if they were to implement holistic admissions review </a:t>
            </a:r>
          </a:p>
          <a:p>
            <a:endParaRPr lang="en-US" sz="1600"/>
          </a:p>
          <a:p>
            <a:r>
              <a:rPr lang="en-US" sz="1600" b="0" i="0">
                <a:solidFill>
                  <a:srgbClr val="000000"/>
                </a:solidFill>
                <a:effectLst/>
              </a:rPr>
              <a:t> Recommendations:</a:t>
            </a:r>
          </a:p>
          <a:p>
            <a:pPr marL="171450" indent="-171450">
              <a:buFont typeface="Arial" panose="020B0604020202020204" pitchFamily="34" charset="0"/>
              <a:buChar char="•"/>
            </a:pPr>
            <a:r>
              <a:rPr lang="en-US" sz="1600" b="0" i="0">
                <a:solidFill>
                  <a:srgbClr val="000000"/>
                </a:solidFill>
                <a:effectLst/>
              </a:rPr>
              <a:t>the need for a common definition (lack of shared definition was identified) and framework for holistic admissions review, </a:t>
            </a:r>
          </a:p>
          <a:p>
            <a:pPr marL="171450" indent="-171450">
              <a:buFont typeface="Arial" panose="020B0604020202020204" pitchFamily="34" charset="0"/>
              <a:buChar char="•"/>
            </a:pPr>
            <a:r>
              <a:rPr lang="en-US" sz="1600" b="0" i="0">
                <a:solidFill>
                  <a:srgbClr val="000000"/>
                </a:solidFill>
                <a:effectLst/>
              </a:rPr>
              <a:t>better dissemination of evidence, </a:t>
            </a:r>
          </a:p>
          <a:p>
            <a:pPr marL="171450" indent="-171450">
              <a:buFont typeface="Arial" panose="020B0604020202020204" pitchFamily="34" charset="0"/>
              <a:buChar char="•"/>
            </a:pPr>
            <a:r>
              <a:rPr lang="en-US" sz="1600" b="0" i="0">
                <a:solidFill>
                  <a:srgbClr val="000000"/>
                </a:solidFill>
                <a:effectLst/>
              </a:rPr>
              <a:t>the need for buy-in at all levels, and </a:t>
            </a:r>
          </a:p>
          <a:p>
            <a:pPr marL="171450" indent="-171450">
              <a:buFont typeface="Arial" panose="020B0604020202020204" pitchFamily="34" charset="0"/>
              <a:buChar char="•"/>
            </a:pPr>
            <a:r>
              <a:rPr lang="en-US" sz="1600" b="0" i="0">
                <a:solidFill>
                  <a:srgbClr val="000000"/>
                </a:solidFill>
                <a:effectLst/>
              </a:rPr>
              <a:t>the need for additional resources to implement holistic admissions review in nursing (including a toolkit and training</a:t>
            </a:r>
            <a:r>
              <a:rPr lang="en-US" sz="1400" b="0" i="0">
                <a:solidFill>
                  <a:srgbClr val="000000"/>
                </a:solidFill>
                <a:effectLst/>
                <a:latin typeface="Times New Roman" panose="02020603050405020304" pitchFamily="18" charset="0"/>
              </a:rPr>
              <a:t>). </a:t>
            </a:r>
            <a:endParaRPr lang="en-US" sz="1400"/>
          </a:p>
        </p:txBody>
      </p:sp>
      <p:sp>
        <p:nvSpPr>
          <p:cNvPr id="4" name="Slide Number Placeholder 3"/>
          <p:cNvSpPr>
            <a:spLocks noGrp="1"/>
          </p:cNvSpPr>
          <p:nvPr>
            <p:ph type="sldNum" sz="quarter" idx="5"/>
          </p:nvPr>
        </p:nvSpPr>
        <p:spPr/>
        <p:txBody>
          <a:bodyPr/>
          <a:lstStyle/>
          <a:p>
            <a:fld id="{3DCBEF14-A7F3-4ED3-97F4-7C27CE6045AF}" type="slidenum">
              <a:rPr lang="en-US" smtClean="0"/>
              <a:t>8</a:t>
            </a:fld>
            <a:endParaRPr lang="en-US"/>
          </a:p>
        </p:txBody>
      </p:sp>
    </p:spTree>
    <p:extLst>
      <p:ext uri="{BB962C8B-B14F-4D97-AF65-F5344CB8AC3E}">
        <p14:creationId xmlns:p14="http://schemas.microsoft.com/office/powerpoint/2010/main" val="2092893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5310"/>
            <a:ext cx="5486400" cy="453771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Moving ahead on the recommendations and the need for resources —AACN began by advocating for holistic admissions review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As part of the Nursing Workforce Diversity funding, schools were required to engage with a professional organization for technical assistance and training. AACN has provided technical assistance and diversity training for 32 of the 34 grant-funded schools over the past three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p>
            <a:r>
              <a:rPr lang="en-US" sz="1600"/>
              <a:t>Workshops also have been presented to 20 nursing schools in addition to the 64 workshops presented to the HRSA grant-funded schools. </a:t>
            </a:r>
          </a:p>
          <a:p>
            <a:endParaRPr lang="en-US" sz="1600"/>
          </a:p>
          <a:p>
            <a:r>
              <a:rPr lang="en-US" sz="1600"/>
              <a:t>White paper published in December 2020 : Promising Practices in Holistic Admissions Review: Implementation in Academic Nursing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p>
            <a:endParaRPr lang="en-US"/>
          </a:p>
        </p:txBody>
      </p:sp>
      <p:sp>
        <p:nvSpPr>
          <p:cNvPr id="4" name="Slide Number Placeholder 3"/>
          <p:cNvSpPr>
            <a:spLocks noGrp="1"/>
          </p:cNvSpPr>
          <p:nvPr>
            <p:ph type="sldNum" sz="quarter" idx="5"/>
          </p:nvPr>
        </p:nvSpPr>
        <p:spPr/>
        <p:txBody>
          <a:bodyPr/>
          <a:lstStyle/>
          <a:p>
            <a:fld id="{3DCBEF14-A7F3-4ED3-97F4-7C27CE6045AF}" type="slidenum">
              <a:rPr lang="en-US" smtClean="0"/>
              <a:t>9</a:t>
            </a:fld>
            <a:endParaRPr lang="en-US"/>
          </a:p>
        </p:txBody>
      </p:sp>
    </p:spTree>
    <p:extLst>
      <p:ext uri="{BB962C8B-B14F-4D97-AF65-F5344CB8AC3E}">
        <p14:creationId xmlns:p14="http://schemas.microsoft.com/office/powerpoint/2010/main" val="3510531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aacnnursing.org/Portals/42/AcademicNursing/Tool%20Kits/Holistic/Holistic-Review-Workbook.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urbanuniversitiesforhealth.org/media/documents/BSN_Direct_Admission_rubric-FINAL.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uwm.edu/nursing/wp-content/uploads/sites/287/2019/11/Rubrics-for-Admission.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hyperlink" Target="https://www.aacnnursing.org/Education-Resources/Tool-Kits/Holistic-Admissions-Tool-Kit" TargetMode="External"/><Relationship Id="rId7" Type="http://schemas.openxmlformats.org/officeDocument/2006/relationships/hyperlink" Target="https://manemn.org/wp-content/uploads/sites/6/2021/03/MANE-Holistic-Admission.March_.23.2021-1.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mdprogram.mcmaster.ca/docs/default-source/admissions/interviewer-manual-mmi_websiteversion.pdf?sfvrsn=4" TargetMode="External"/><Relationship Id="rId5" Type="http://schemas.openxmlformats.org/officeDocument/2006/relationships/hyperlink" Target="https://www.holisticadmissions.org/navigate/" TargetMode="External"/><Relationship Id="rId4" Type="http://schemas.openxmlformats.org/officeDocument/2006/relationships/hyperlink" Target="https://grad.uw.edu/equity-inclusion-and-diversity/programs-resources/for-faculty-and-staff/holistic-admissions-2/"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manemn.org/home/prospective-student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manemn.org/wp-content/uploads/sites/6/2021/03/MANE-Holistic-Admission.March_.23.2021-1.pdf" TargetMode="Externa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hyperlink" Target="https://nursing.lsuhsc.edu/care/admission.asp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igma.nursingrepository.org/bitstream/handle/10755/16235/Glazer_PST248_90611.pdf?sequence=1&amp;isAllowed=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aacnnursing.org/Portals/42/News/White-Papers/AACN-White-Paper-Promising-Practices-in-Holistic-Admissions-Review-December-2020.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6355CF0-422E-4E6A-95EA-261971F67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106556" y="637953"/>
            <a:ext cx="9552345" cy="3189507"/>
          </a:xfrm>
        </p:spPr>
        <p:txBody>
          <a:bodyPr>
            <a:normAutofit/>
          </a:bodyPr>
          <a:lstStyle/>
          <a:p>
            <a:pPr algn="l"/>
            <a:r>
              <a:rPr lang="en-US" sz="8000">
                <a:solidFill>
                  <a:schemeClr val="tx1">
                    <a:lumMod val="75000"/>
                    <a:lumOff val="25000"/>
                  </a:schemeClr>
                </a:solidFill>
              </a:rPr>
              <a:t>Holistic Admissions </a:t>
            </a:r>
            <a:r>
              <a:rPr lang="en-US">
                <a:solidFill>
                  <a:schemeClr val="tx1">
                    <a:lumMod val="75000"/>
                    <a:lumOff val="25000"/>
                  </a:schemeClr>
                </a:solidFill>
              </a:rPr>
              <a:t>Diversity, Fairness, Excellence</a:t>
            </a:r>
            <a:endParaRPr lang="en-US" sz="8000">
              <a:solidFill>
                <a:schemeClr val="tx1">
                  <a:lumMod val="75000"/>
                  <a:lumOff val="25000"/>
                </a:schemeClr>
              </a:solidFill>
            </a:endParaRPr>
          </a:p>
        </p:txBody>
      </p:sp>
      <p:sp>
        <p:nvSpPr>
          <p:cNvPr id="25" name="Freeform 5">
            <a:extLst>
              <a:ext uri="{FF2B5EF4-FFF2-40B4-BE49-F238E27FC236}">
                <a16:creationId xmlns:a16="http://schemas.microsoft.com/office/drawing/2014/main" id="{8AA5B50B-519E-4763-9EFB-2C80373D1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9091" y="4356608"/>
            <a:ext cx="542047" cy="1997227"/>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6">
            <a:extLst>
              <a:ext uri="{FF2B5EF4-FFF2-40B4-BE49-F238E27FC236}">
                <a16:creationId xmlns:a16="http://schemas.microsoft.com/office/drawing/2014/main" id="{298FD7FF-CB14-4A07-B879-0731A1847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3841" y="4214476"/>
            <a:ext cx="369761" cy="1783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7">
            <a:extLst>
              <a:ext uri="{FF2B5EF4-FFF2-40B4-BE49-F238E27FC236}">
                <a16:creationId xmlns:a16="http://schemas.microsoft.com/office/drawing/2014/main" id="{CA0D5741-1590-4555-A7A7-DC9B4E2E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951746" y="4122185"/>
            <a:ext cx="201857" cy="1727743"/>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6">
            <a:extLst>
              <a:ext uri="{FF2B5EF4-FFF2-40B4-BE49-F238E27FC236}">
                <a16:creationId xmlns:a16="http://schemas.microsoft.com/office/drawing/2014/main" id="{3E9C0339-B0D3-40BA-96EF-3C1DB738A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6820" y="4214476"/>
            <a:ext cx="339126" cy="1783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7">
            <a:extLst>
              <a:ext uri="{FF2B5EF4-FFF2-40B4-BE49-F238E27FC236}">
                <a16:creationId xmlns:a16="http://schemas.microsoft.com/office/drawing/2014/main" id="{A4B9A42A-C5B8-4470-8743-670E34420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122186"/>
            <a:ext cx="201857" cy="1727743"/>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8">
            <a:extLst>
              <a:ext uri="{FF2B5EF4-FFF2-40B4-BE49-F238E27FC236}">
                <a16:creationId xmlns:a16="http://schemas.microsoft.com/office/drawing/2014/main" id="{EDB12AFC-55F8-4AE8-9351-0F38D0C5D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1447" y="4122187"/>
            <a:ext cx="7978524" cy="164787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1106557" y="4376667"/>
            <a:ext cx="7659688" cy="1089254"/>
          </a:xfrm>
        </p:spPr>
        <p:txBody>
          <a:bodyPr anchor="ctr">
            <a:normAutofit fontScale="77500" lnSpcReduction="20000"/>
          </a:bodyPr>
          <a:lstStyle/>
          <a:p>
            <a:pPr algn="l"/>
            <a:r>
              <a:rPr lang="en-US" sz="2800">
                <a:solidFill>
                  <a:srgbClr val="FEFFFF"/>
                </a:solidFill>
              </a:rPr>
              <a:t>Diana Meyer, DNP, RN, NEA-BC, FAEN</a:t>
            </a:r>
          </a:p>
          <a:p>
            <a:pPr algn="l"/>
            <a:r>
              <a:rPr lang="en-US" sz="2800">
                <a:solidFill>
                  <a:srgbClr val="FEFFFF"/>
                </a:solidFill>
              </a:rPr>
              <a:t>November 19, 2021</a:t>
            </a:r>
          </a:p>
          <a:p>
            <a:pPr algn="l"/>
            <a:r>
              <a:rPr lang="en-US" sz="2800">
                <a:solidFill>
                  <a:srgbClr val="FEFFFF"/>
                </a:solidFill>
              </a:rPr>
              <a:t>LPN to BSN Pilot Program Faculty Development Session</a:t>
            </a:r>
          </a:p>
        </p:txBody>
      </p:sp>
      <p:sp>
        <p:nvSpPr>
          <p:cNvPr id="37" name="Rectangle 8">
            <a:extLst>
              <a:ext uri="{FF2B5EF4-FFF2-40B4-BE49-F238E27FC236}">
                <a16:creationId xmlns:a16="http://schemas.microsoft.com/office/drawing/2014/main" id="{C58506DD-7B3D-4594-846B-F78590BE9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5946" y="4356608"/>
            <a:ext cx="3122079" cy="164110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475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A023E33-1E17-439B-9413-7848C2502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5B9823A-85C3-4837-8700-3D94F9B36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7235" y="0"/>
            <a:ext cx="789032" cy="6865831"/>
          </a:xfrm>
          <a:custGeom>
            <a:avLst/>
            <a:gdLst>
              <a:gd name="connsiteX0" fmla="*/ 2648 w 789032"/>
              <a:gd name="connsiteY0" fmla="*/ 0 h 6865831"/>
              <a:gd name="connsiteX1" fmla="*/ 789032 w 789032"/>
              <a:gd name="connsiteY1" fmla="*/ 0 h 6865831"/>
              <a:gd name="connsiteX2" fmla="*/ 789032 w 789032"/>
              <a:gd name="connsiteY2" fmla="*/ 1621639 h 6865831"/>
              <a:gd name="connsiteX3" fmla="*/ 789032 w 789032"/>
              <a:gd name="connsiteY3" fmla="*/ 1900580 h 6865831"/>
              <a:gd name="connsiteX4" fmla="*/ 789032 w 789032"/>
              <a:gd name="connsiteY4" fmla="*/ 6865831 h 6865831"/>
              <a:gd name="connsiteX5" fmla="*/ 0 w 789032"/>
              <a:gd name="connsiteY5" fmla="*/ 6399058 h 6865831"/>
              <a:gd name="connsiteX6" fmla="*/ 0 w 789032"/>
              <a:gd name="connsiteY6" fmla="*/ 1154866 h 6865831"/>
              <a:gd name="connsiteX7" fmla="*/ 2648 w 789032"/>
              <a:gd name="connsiteY7" fmla="*/ 1156433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032" h="6865831">
                <a:moveTo>
                  <a:pt x="2648" y="0"/>
                </a:moveTo>
                <a:lnTo>
                  <a:pt x="789032" y="0"/>
                </a:lnTo>
                <a:lnTo>
                  <a:pt x="789032" y="1621639"/>
                </a:lnTo>
                <a:lnTo>
                  <a:pt x="789032" y="1900580"/>
                </a:lnTo>
                <a:lnTo>
                  <a:pt x="789032" y="6865831"/>
                </a:lnTo>
                <a:lnTo>
                  <a:pt x="0" y="6399058"/>
                </a:lnTo>
                <a:lnTo>
                  <a:pt x="0" y="1154866"/>
                </a:lnTo>
                <a:lnTo>
                  <a:pt x="2648" y="115643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22" name="Freeform 7">
            <a:extLst>
              <a:ext uri="{FF2B5EF4-FFF2-40B4-BE49-F238E27FC236}">
                <a16:creationId xmlns:a16="http://schemas.microsoft.com/office/drawing/2014/main" id="{A67EA451-CBA5-4474-8174-2193289A5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17236" y="887217"/>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24" name="Rectangle 23">
            <a:extLst>
              <a:ext uri="{FF2B5EF4-FFF2-40B4-BE49-F238E27FC236}">
                <a16:creationId xmlns:a16="http://schemas.microsoft.com/office/drawing/2014/main" id="{B1BD25D7-D050-4892-9499-A66B0F8B5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498749" cy="6150193"/>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8">
            <a:extLst>
              <a:ext uri="{FF2B5EF4-FFF2-40B4-BE49-F238E27FC236}">
                <a16:creationId xmlns:a16="http://schemas.microsoft.com/office/drawing/2014/main" id="{BC57484F-ACAD-4D45-B4EA-D0A5843978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04744" y="0"/>
            <a:ext cx="4384208" cy="68580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D032E8D-28AE-461A-BD86-9E6654677245}"/>
              </a:ext>
            </a:extLst>
          </p:cNvPr>
          <p:cNvSpPr>
            <a:spLocks noGrp="1"/>
          </p:cNvSpPr>
          <p:nvPr>
            <p:ph type="title"/>
          </p:nvPr>
        </p:nvSpPr>
        <p:spPr>
          <a:xfrm>
            <a:off x="396371" y="430643"/>
            <a:ext cx="6045068" cy="822200"/>
          </a:xfrm>
        </p:spPr>
        <p:txBody>
          <a:bodyPr vert="horz" lIns="91440" tIns="45720" rIns="91440" bIns="45720" rtlCol="0" anchor="b">
            <a:normAutofit/>
          </a:bodyPr>
          <a:lstStyle/>
          <a:p>
            <a:r>
              <a:rPr lang="en-US"/>
              <a:t>Nursing School Outcomes</a:t>
            </a:r>
          </a:p>
        </p:txBody>
      </p:sp>
      <p:sp>
        <p:nvSpPr>
          <p:cNvPr id="13" name="TextBox 12">
            <a:extLst>
              <a:ext uri="{FF2B5EF4-FFF2-40B4-BE49-F238E27FC236}">
                <a16:creationId xmlns:a16="http://schemas.microsoft.com/office/drawing/2014/main" id="{8F919D4D-B912-4165-8CEC-EADD1A84865D}"/>
              </a:ext>
            </a:extLst>
          </p:cNvPr>
          <p:cNvSpPr txBox="1"/>
          <p:nvPr/>
        </p:nvSpPr>
        <p:spPr>
          <a:xfrm>
            <a:off x="8036560" y="1301499"/>
            <a:ext cx="3757928" cy="3446106"/>
          </a:xfrm>
          <a:prstGeom prst="rect">
            <a:avLst/>
          </a:prstGeom>
          <a:solidFill>
            <a:schemeClr val="bg1"/>
          </a:solidFill>
        </p:spPr>
        <p:txBody>
          <a:bodyPr vert="horz" lIns="91440" tIns="45720" rIns="91440" bIns="45720" rtlCol="0" anchor="t">
            <a:normAutofit/>
          </a:bodyPr>
          <a:lstStyle/>
          <a:p>
            <a:pPr marL="285750" indent="-285750">
              <a:lnSpc>
                <a:spcPct val="90000"/>
              </a:lnSpc>
              <a:spcBef>
                <a:spcPts val="1000"/>
              </a:spcBef>
              <a:buFont typeface="Arial" panose="020B0604020202020204" pitchFamily="34" charset="0"/>
              <a:buChar char="•"/>
            </a:pPr>
            <a:r>
              <a:rPr lang="en-US" sz="2000" err="1"/>
              <a:t>Zerwic</a:t>
            </a:r>
            <a:r>
              <a:rPr lang="en-US" sz="2000"/>
              <a:t> et al (2018) reported that minority admissions increased after implementation of holistic admissions from 41.4% to 55.6%</a:t>
            </a:r>
          </a:p>
          <a:p>
            <a:pPr marL="285750" indent="-285750">
              <a:lnSpc>
                <a:spcPct val="90000"/>
              </a:lnSpc>
              <a:spcBef>
                <a:spcPts val="1000"/>
              </a:spcBef>
              <a:buFont typeface="Arial" panose="020B0604020202020204" pitchFamily="34" charset="0"/>
              <a:buChar char="•"/>
            </a:pPr>
            <a:r>
              <a:rPr lang="en-US" sz="2000"/>
              <a:t>No significant changes in average admission science GPA, overall GPA, 2-year graduation rate or first time NCLEX pass rates</a:t>
            </a:r>
          </a:p>
        </p:txBody>
      </p:sp>
      <p:sp>
        <p:nvSpPr>
          <p:cNvPr id="11" name="TextBox 10">
            <a:extLst>
              <a:ext uri="{FF2B5EF4-FFF2-40B4-BE49-F238E27FC236}">
                <a16:creationId xmlns:a16="http://schemas.microsoft.com/office/drawing/2014/main" id="{6DCA4A84-0789-4D5E-94DA-86C04BFBD256}"/>
              </a:ext>
            </a:extLst>
          </p:cNvPr>
          <p:cNvSpPr txBox="1"/>
          <p:nvPr/>
        </p:nvSpPr>
        <p:spPr>
          <a:xfrm>
            <a:off x="3986028" y="5455412"/>
            <a:ext cx="1758302" cy="369332"/>
          </a:xfrm>
          <a:prstGeom prst="rect">
            <a:avLst/>
          </a:prstGeom>
          <a:noFill/>
        </p:spPr>
        <p:txBody>
          <a:bodyPr wrap="none" rtlCol="0">
            <a:spAutoFit/>
          </a:bodyPr>
          <a:lstStyle/>
          <a:p>
            <a:pPr>
              <a:spcAft>
                <a:spcPts val="600"/>
              </a:spcAft>
            </a:pPr>
            <a:r>
              <a:rPr lang="en-US"/>
              <a:t>Rosenberg, 2019</a:t>
            </a:r>
          </a:p>
        </p:txBody>
      </p:sp>
      <p:sp>
        <p:nvSpPr>
          <p:cNvPr id="12" name="TextBox 11">
            <a:extLst>
              <a:ext uri="{FF2B5EF4-FFF2-40B4-BE49-F238E27FC236}">
                <a16:creationId xmlns:a16="http://schemas.microsoft.com/office/drawing/2014/main" id="{DE29C3C5-03B8-4254-8E6B-3AE06BD5BCAD}"/>
              </a:ext>
            </a:extLst>
          </p:cNvPr>
          <p:cNvSpPr txBox="1"/>
          <p:nvPr/>
        </p:nvSpPr>
        <p:spPr>
          <a:xfrm>
            <a:off x="1091942" y="4747605"/>
            <a:ext cx="5002534" cy="369332"/>
          </a:xfrm>
          <a:prstGeom prst="rect">
            <a:avLst/>
          </a:prstGeom>
          <a:noFill/>
        </p:spPr>
        <p:txBody>
          <a:bodyPr wrap="square" rtlCol="0">
            <a:spAutoFit/>
          </a:bodyPr>
          <a:lstStyle/>
          <a:p>
            <a:pPr>
              <a:spcAft>
                <a:spcPts val="600"/>
              </a:spcAft>
            </a:pPr>
            <a:r>
              <a:rPr lang="en-US"/>
              <a:t>Attrition rate remained steady at 1.5 to 2.0%</a:t>
            </a:r>
          </a:p>
        </p:txBody>
      </p:sp>
      <p:graphicFrame>
        <p:nvGraphicFramePr>
          <p:cNvPr id="3" name="Table 3">
            <a:extLst>
              <a:ext uri="{FF2B5EF4-FFF2-40B4-BE49-F238E27FC236}">
                <a16:creationId xmlns:a16="http://schemas.microsoft.com/office/drawing/2014/main" id="{0E1A4AEA-06F0-4373-9F88-41055FC39FE7}"/>
              </a:ext>
            </a:extLst>
          </p:cNvPr>
          <p:cNvGraphicFramePr>
            <a:graphicFrameLocks noGrp="1"/>
          </p:cNvGraphicFramePr>
          <p:nvPr>
            <p:extLst>
              <p:ext uri="{D42A27DB-BD31-4B8C-83A1-F6EECF244321}">
                <p14:modId xmlns:p14="http://schemas.microsoft.com/office/powerpoint/2010/main" val="2815781873"/>
              </p:ext>
            </p:extLst>
          </p:nvPr>
        </p:nvGraphicFramePr>
        <p:xfrm>
          <a:off x="577705" y="2336800"/>
          <a:ext cx="6045066" cy="2165552"/>
        </p:xfrm>
        <a:graphic>
          <a:graphicData uri="http://schemas.openxmlformats.org/drawingml/2006/table">
            <a:tbl>
              <a:tblPr firstRow="1" bandRow="1">
                <a:tableStyleId>{5C22544A-7EE6-4342-B048-85BDC9FD1C3A}</a:tableStyleId>
              </a:tblPr>
              <a:tblGrid>
                <a:gridCol w="1007511">
                  <a:extLst>
                    <a:ext uri="{9D8B030D-6E8A-4147-A177-3AD203B41FA5}">
                      <a16:colId xmlns:a16="http://schemas.microsoft.com/office/drawing/2014/main" val="3121381559"/>
                    </a:ext>
                  </a:extLst>
                </a:gridCol>
                <a:gridCol w="1007511">
                  <a:extLst>
                    <a:ext uri="{9D8B030D-6E8A-4147-A177-3AD203B41FA5}">
                      <a16:colId xmlns:a16="http://schemas.microsoft.com/office/drawing/2014/main" val="2798140914"/>
                    </a:ext>
                  </a:extLst>
                </a:gridCol>
                <a:gridCol w="1007511">
                  <a:extLst>
                    <a:ext uri="{9D8B030D-6E8A-4147-A177-3AD203B41FA5}">
                      <a16:colId xmlns:a16="http://schemas.microsoft.com/office/drawing/2014/main" val="1988948023"/>
                    </a:ext>
                  </a:extLst>
                </a:gridCol>
                <a:gridCol w="1007511">
                  <a:extLst>
                    <a:ext uri="{9D8B030D-6E8A-4147-A177-3AD203B41FA5}">
                      <a16:colId xmlns:a16="http://schemas.microsoft.com/office/drawing/2014/main" val="4274756319"/>
                    </a:ext>
                  </a:extLst>
                </a:gridCol>
                <a:gridCol w="1007511">
                  <a:extLst>
                    <a:ext uri="{9D8B030D-6E8A-4147-A177-3AD203B41FA5}">
                      <a16:colId xmlns:a16="http://schemas.microsoft.com/office/drawing/2014/main" val="2264817387"/>
                    </a:ext>
                  </a:extLst>
                </a:gridCol>
                <a:gridCol w="1007511">
                  <a:extLst>
                    <a:ext uri="{9D8B030D-6E8A-4147-A177-3AD203B41FA5}">
                      <a16:colId xmlns:a16="http://schemas.microsoft.com/office/drawing/2014/main" val="3507504591"/>
                    </a:ext>
                  </a:extLst>
                </a:gridCol>
              </a:tblGrid>
              <a:tr h="610677">
                <a:tc gridSpan="6">
                  <a:txBody>
                    <a:bodyPr/>
                    <a:lstStyle/>
                    <a:p>
                      <a:pPr algn="ctr"/>
                      <a:r>
                        <a:rPr lang="en-US" sz="1400"/>
                        <a:t>% of Underrepresented Minority* Prelicensure Students Accepted per Cohort</a:t>
                      </a:r>
                    </a:p>
                  </a:txBody>
                  <a:tcPr/>
                </a:tc>
                <a:tc hMerge="1">
                  <a:txBody>
                    <a:bodyPr/>
                    <a:lstStyle/>
                    <a:p>
                      <a:endParaRPr lang="en-US" sz="1400"/>
                    </a:p>
                  </a:txBody>
                  <a:tcPr/>
                </a:tc>
                <a:tc hMerge="1">
                  <a:txBody>
                    <a:bodyPr/>
                    <a:lstStyle/>
                    <a:p>
                      <a:endParaRPr lang="en-US" sz="1400"/>
                    </a:p>
                  </a:txBody>
                  <a:tcPr/>
                </a:tc>
                <a:tc hMerge="1">
                  <a:txBody>
                    <a:bodyPr/>
                    <a:lstStyle/>
                    <a:p>
                      <a:endParaRPr lang="en-US" sz="1400"/>
                    </a:p>
                  </a:txBody>
                  <a:tcPr/>
                </a:tc>
                <a:tc hMerge="1">
                  <a:txBody>
                    <a:bodyPr/>
                    <a:lstStyle/>
                    <a:p>
                      <a:endParaRPr lang="en-US" sz="1400"/>
                    </a:p>
                  </a:txBody>
                  <a:tcPr/>
                </a:tc>
                <a:tc hMerge="1">
                  <a:txBody>
                    <a:bodyPr/>
                    <a:lstStyle/>
                    <a:p>
                      <a:endParaRPr lang="en-US" sz="1400"/>
                    </a:p>
                  </a:txBody>
                  <a:tcPr/>
                </a:tc>
                <a:extLst>
                  <a:ext uri="{0D108BD9-81ED-4DB2-BD59-A6C34878D82A}">
                    <a16:rowId xmlns:a16="http://schemas.microsoft.com/office/drawing/2014/main" val="283553311"/>
                  </a:ext>
                </a:extLst>
              </a:tr>
              <a:tr h="598480">
                <a:tc>
                  <a:txBody>
                    <a:bodyPr/>
                    <a:lstStyle/>
                    <a:p>
                      <a:r>
                        <a:rPr lang="en-US" sz="1400"/>
                        <a:t>Fall 2016</a:t>
                      </a:r>
                    </a:p>
                  </a:txBody>
                  <a:tcPr/>
                </a:tc>
                <a:tc>
                  <a:txBody>
                    <a:bodyPr/>
                    <a:lstStyle/>
                    <a:p>
                      <a:r>
                        <a:rPr lang="en-US" sz="1400"/>
                        <a:t>Spring 2017</a:t>
                      </a:r>
                    </a:p>
                  </a:txBody>
                  <a:tcPr/>
                </a:tc>
                <a:tc>
                  <a:txBody>
                    <a:bodyPr/>
                    <a:lstStyle/>
                    <a:p>
                      <a:r>
                        <a:rPr lang="en-US" sz="1400"/>
                        <a:t>Fall 2017</a:t>
                      </a:r>
                    </a:p>
                  </a:txBody>
                  <a:tcPr/>
                </a:tc>
                <a:tc>
                  <a:txBody>
                    <a:bodyPr/>
                    <a:lstStyle/>
                    <a:p>
                      <a:r>
                        <a:rPr lang="en-US" sz="1400"/>
                        <a:t>Spring 2018</a:t>
                      </a:r>
                    </a:p>
                  </a:txBody>
                  <a:tcPr/>
                </a:tc>
                <a:tc>
                  <a:txBody>
                    <a:bodyPr/>
                    <a:lstStyle/>
                    <a:p>
                      <a:r>
                        <a:rPr lang="en-US" sz="1400"/>
                        <a:t>Fall 2018</a:t>
                      </a:r>
                    </a:p>
                  </a:txBody>
                  <a:tcPr/>
                </a:tc>
                <a:tc>
                  <a:txBody>
                    <a:bodyPr/>
                    <a:lstStyle/>
                    <a:p>
                      <a:r>
                        <a:rPr lang="en-US" sz="1400"/>
                        <a:t>Spring 2019</a:t>
                      </a:r>
                    </a:p>
                  </a:txBody>
                  <a:tcPr/>
                </a:tc>
                <a:extLst>
                  <a:ext uri="{0D108BD9-81ED-4DB2-BD59-A6C34878D82A}">
                    <a16:rowId xmlns:a16="http://schemas.microsoft.com/office/drawing/2014/main" val="893518435"/>
                  </a:ext>
                </a:extLst>
              </a:tr>
              <a:tr h="428324">
                <a:tc>
                  <a:txBody>
                    <a:bodyPr/>
                    <a:lstStyle/>
                    <a:p>
                      <a:r>
                        <a:rPr lang="en-US" sz="1400"/>
                        <a:t>24.2</a:t>
                      </a:r>
                    </a:p>
                  </a:txBody>
                  <a:tcPr/>
                </a:tc>
                <a:tc>
                  <a:txBody>
                    <a:bodyPr/>
                    <a:lstStyle/>
                    <a:p>
                      <a:r>
                        <a:rPr lang="en-US" sz="1400"/>
                        <a:t>31.6</a:t>
                      </a:r>
                    </a:p>
                  </a:txBody>
                  <a:tcPr/>
                </a:tc>
                <a:tc>
                  <a:txBody>
                    <a:bodyPr/>
                    <a:lstStyle/>
                    <a:p>
                      <a:r>
                        <a:rPr lang="en-US" sz="1400"/>
                        <a:t>19.8</a:t>
                      </a:r>
                    </a:p>
                  </a:txBody>
                  <a:tcPr/>
                </a:tc>
                <a:tc>
                  <a:txBody>
                    <a:bodyPr/>
                    <a:lstStyle/>
                    <a:p>
                      <a:r>
                        <a:rPr lang="en-US" sz="1400"/>
                        <a:t>19.0</a:t>
                      </a:r>
                    </a:p>
                  </a:txBody>
                  <a:tcPr/>
                </a:tc>
                <a:tc>
                  <a:txBody>
                    <a:bodyPr/>
                    <a:lstStyle/>
                    <a:p>
                      <a:r>
                        <a:rPr lang="en-US" sz="1400"/>
                        <a:t>38.2</a:t>
                      </a:r>
                    </a:p>
                  </a:txBody>
                  <a:tcPr/>
                </a:tc>
                <a:tc>
                  <a:txBody>
                    <a:bodyPr/>
                    <a:lstStyle/>
                    <a:p>
                      <a:r>
                        <a:rPr lang="en-US" sz="1400"/>
                        <a:t>38.6</a:t>
                      </a:r>
                    </a:p>
                  </a:txBody>
                  <a:tcPr/>
                </a:tc>
                <a:extLst>
                  <a:ext uri="{0D108BD9-81ED-4DB2-BD59-A6C34878D82A}">
                    <a16:rowId xmlns:a16="http://schemas.microsoft.com/office/drawing/2014/main" val="3987510116"/>
                  </a:ext>
                </a:extLst>
              </a:tr>
              <a:tr h="528071">
                <a:tc gridSpan="6">
                  <a:txBody>
                    <a:bodyPr/>
                    <a:lstStyle/>
                    <a:p>
                      <a:r>
                        <a:rPr lang="en-US" sz="1200" i="1"/>
                        <a:t>*African American, Hispanic, Native American, Pacific Islander, Vietnamese and male</a:t>
                      </a:r>
                    </a:p>
                  </a:txBody>
                  <a:tcPr/>
                </a:tc>
                <a:tc hMerge="1">
                  <a:txBody>
                    <a:bodyPr/>
                    <a:lstStyle/>
                    <a:p>
                      <a:endParaRPr lang="en-US" sz="1400"/>
                    </a:p>
                  </a:txBody>
                  <a:tcPr/>
                </a:tc>
                <a:tc hMerge="1">
                  <a:txBody>
                    <a:bodyPr/>
                    <a:lstStyle/>
                    <a:p>
                      <a:endParaRPr lang="en-US" sz="1400"/>
                    </a:p>
                  </a:txBody>
                  <a:tcPr/>
                </a:tc>
                <a:tc hMerge="1">
                  <a:txBody>
                    <a:bodyPr/>
                    <a:lstStyle/>
                    <a:p>
                      <a:endParaRPr lang="en-US" sz="1400"/>
                    </a:p>
                  </a:txBody>
                  <a:tcPr/>
                </a:tc>
                <a:tc hMerge="1">
                  <a:txBody>
                    <a:bodyPr/>
                    <a:lstStyle/>
                    <a:p>
                      <a:endParaRPr lang="en-US" sz="1400"/>
                    </a:p>
                  </a:txBody>
                  <a:tcPr/>
                </a:tc>
                <a:tc hMerge="1">
                  <a:txBody>
                    <a:bodyPr/>
                    <a:lstStyle/>
                    <a:p>
                      <a:endParaRPr lang="en-US" sz="1400"/>
                    </a:p>
                  </a:txBody>
                  <a:tcPr/>
                </a:tc>
                <a:extLst>
                  <a:ext uri="{0D108BD9-81ED-4DB2-BD59-A6C34878D82A}">
                    <a16:rowId xmlns:a16="http://schemas.microsoft.com/office/drawing/2014/main" val="1647531654"/>
                  </a:ext>
                </a:extLst>
              </a:tr>
            </a:tbl>
          </a:graphicData>
        </a:graphic>
      </p:graphicFrame>
      <p:sp>
        <p:nvSpPr>
          <p:cNvPr id="4" name="TextBox 3">
            <a:extLst>
              <a:ext uri="{FF2B5EF4-FFF2-40B4-BE49-F238E27FC236}">
                <a16:creationId xmlns:a16="http://schemas.microsoft.com/office/drawing/2014/main" id="{9D1B43B9-F400-4194-8C1E-C1EF910740A6}"/>
              </a:ext>
            </a:extLst>
          </p:cNvPr>
          <p:cNvSpPr txBox="1"/>
          <p:nvPr/>
        </p:nvSpPr>
        <p:spPr>
          <a:xfrm>
            <a:off x="721360" y="1660176"/>
            <a:ext cx="1727200" cy="369332"/>
          </a:xfrm>
          <a:prstGeom prst="rect">
            <a:avLst/>
          </a:prstGeom>
          <a:noFill/>
        </p:spPr>
        <p:txBody>
          <a:bodyPr wrap="square" rtlCol="0">
            <a:spAutoFit/>
          </a:bodyPr>
          <a:lstStyle/>
          <a:p>
            <a:r>
              <a:rPr lang="en-US"/>
              <a:t>Example 1</a:t>
            </a:r>
          </a:p>
        </p:txBody>
      </p:sp>
      <p:sp>
        <p:nvSpPr>
          <p:cNvPr id="5" name="TextBox 4">
            <a:extLst>
              <a:ext uri="{FF2B5EF4-FFF2-40B4-BE49-F238E27FC236}">
                <a16:creationId xmlns:a16="http://schemas.microsoft.com/office/drawing/2014/main" id="{C9AAC59E-DD2A-476A-8FEE-B85C16E96932}"/>
              </a:ext>
            </a:extLst>
          </p:cNvPr>
          <p:cNvSpPr txBox="1"/>
          <p:nvPr/>
        </p:nvSpPr>
        <p:spPr>
          <a:xfrm>
            <a:off x="8036560" y="507999"/>
            <a:ext cx="1778000" cy="369332"/>
          </a:xfrm>
          <a:prstGeom prst="rect">
            <a:avLst/>
          </a:prstGeom>
          <a:noFill/>
        </p:spPr>
        <p:txBody>
          <a:bodyPr wrap="square" rtlCol="0">
            <a:spAutoFit/>
          </a:bodyPr>
          <a:lstStyle/>
          <a:p>
            <a:r>
              <a:rPr lang="en-US">
                <a:solidFill>
                  <a:schemeClr val="bg1"/>
                </a:solidFill>
              </a:rPr>
              <a:t>Example 2</a:t>
            </a:r>
          </a:p>
        </p:txBody>
      </p:sp>
    </p:spTree>
    <p:extLst>
      <p:ext uri="{BB962C8B-B14F-4D97-AF65-F5344CB8AC3E}">
        <p14:creationId xmlns:p14="http://schemas.microsoft.com/office/powerpoint/2010/main" val="658033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1A34E46-C67B-498C-AEE5-6133D140E2C7}"/>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Definition of Diversity</a:t>
            </a:r>
          </a:p>
        </p:txBody>
      </p:sp>
      <p:sp>
        <p:nvSpPr>
          <p:cNvPr id="3" name="Content Placeholder 2">
            <a:extLst>
              <a:ext uri="{FF2B5EF4-FFF2-40B4-BE49-F238E27FC236}">
                <a16:creationId xmlns:a16="http://schemas.microsoft.com/office/drawing/2014/main" id="{F179920D-1CFC-4009-ABDD-8E3F59F45ED3}"/>
              </a:ext>
            </a:extLst>
          </p:cNvPr>
          <p:cNvSpPr>
            <a:spLocks noGrp="1"/>
          </p:cNvSpPr>
          <p:nvPr>
            <p:ph idx="1"/>
          </p:nvPr>
        </p:nvSpPr>
        <p:spPr>
          <a:xfrm>
            <a:off x="1367624" y="2490436"/>
            <a:ext cx="9708995" cy="3567173"/>
          </a:xfrm>
        </p:spPr>
        <p:txBody>
          <a:bodyPr anchor="ctr">
            <a:normAutofit/>
          </a:bodyPr>
          <a:lstStyle/>
          <a:p>
            <a:pPr marL="0" indent="0">
              <a:buNone/>
            </a:pPr>
            <a:r>
              <a:rPr lang="en-US" sz="2400"/>
              <a:t>“</a:t>
            </a:r>
            <a:r>
              <a:rPr lang="en-US" sz="2400" b="0" i="0">
                <a:effectLst/>
                <a:latin typeface="Calibri" panose="020F0502020204030204" pitchFamily="34" charset="0"/>
              </a:rPr>
              <a:t>Totality of the ways that people are similar and different, including race, ethnicity, class, gender, sexual orientation and identity, disability, national origin and citizenship status, age, language, culture, religion and economic status, particularly when those similarities and differences are used as a basis for unfair advantage and inequity. ”</a:t>
            </a:r>
          </a:p>
          <a:p>
            <a:pPr marL="0" indent="0">
              <a:buNone/>
            </a:pPr>
            <a:endParaRPr lang="en-US" sz="2400">
              <a:latin typeface="Calibri" panose="020F0502020204030204" pitchFamily="34" charset="0"/>
            </a:endParaRPr>
          </a:p>
          <a:p>
            <a:pPr marL="0" indent="0">
              <a:buNone/>
            </a:pPr>
            <a:r>
              <a:rPr lang="en-US" sz="2400">
                <a:latin typeface="Calibri" panose="020F0502020204030204" pitchFamily="34" charset="0"/>
              </a:rPr>
              <a:t>			</a:t>
            </a:r>
            <a:r>
              <a:rPr lang="en-US" sz="2400" b="0" i="0">
                <a:effectLst/>
                <a:latin typeface="Calibri" panose="020F0502020204030204" pitchFamily="34" charset="0"/>
              </a:rPr>
              <a:t>University of Illinois at Chicago, 2012</a:t>
            </a:r>
            <a:endParaRPr lang="en-US" sz="2400"/>
          </a:p>
        </p:txBody>
      </p:sp>
    </p:spTree>
    <p:extLst>
      <p:ext uri="{BB962C8B-B14F-4D97-AF65-F5344CB8AC3E}">
        <p14:creationId xmlns:p14="http://schemas.microsoft.com/office/powerpoint/2010/main" val="3041508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FFC462A-F06E-42D8-8D25-B7A01C70A9D7}"/>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Definition of Holistic Admission Process</a:t>
            </a:r>
          </a:p>
        </p:txBody>
      </p:sp>
      <p:sp>
        <p:nvSpPr>
          <p:cNvPr id="3" name="Content Placeholder 2">
            <a:extLst>
              <a:ext uri="{FF2B5EF4-FFF2-40B4-BE49-F238E27FC236}">
                <a16:creationId xmlns:a16="http://schemas.microsoft.com/office/drawing/2014/main" id="{25FF5AEF-0AF8-42CA-91F4-112C4B31562F}"/>
              </a:ext>
            </a:extLst>
          </p:cNvPr>
          <p:cNvSpPr>
            <a:spLocks noGrp="1"/>
          </p:cNvSpPr>
          <p:nvPr>
            <p:ph idx="1"/>
          </p:nvPr>
        </p:nvSpPr>
        <p:spPr>
          <a:xfrm>
            <a:off x="1367624" y="2490436"/>
            <a:ext cx="9708995" cy="3567173"/>
          </a:xfrm>
        </p:spPr>
        <p:txBody>
          <a:bodyPr anchor="ctr">
            <a:normAutofit/>
          </a:bodyPr>
          <a:lstStyle/>
          <a:p>
            <a:r>
              <a:rPr lang="en-US" sz="2400"/>
              <a:t>“A flexible, individualized way of assessing an applicant’s capabilities by which balanced consideration is given to experiences, attributes, and academic metrics.”</a:t>
            </a:r>
          </a:p>
          <a:p>
            <a:endParaRPr lang="en-US" sz="2400"/>
          </a:p>
          <a:p>
            <a:pPr marL="0" indent="0">
              <a:buNone/>
            </a:pPr>
            <a:r>
              <a:rPr lang="en-US" sz="2400"/>
              <a:t>			Association of American Medical Colleges (2010)</a:t>
            </a:r>
          </a:p>
        </p:txBody>
      </p:sp>
    </p:spTree>
    <p:extLst>
      <p:ext uri="{BB962C8B-B14F-4D97-AF65-F5344CB8AC3E}">
        <p14:creationId xmlns:p14="http://schemas.microsoft.com/office/powerpoint/2010/main" val="2772432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F968BB-576C-4169-AA8C-62E1B441BF68}"/>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Core Principles</a:t>
            </a:r>
          </a:p>
        </p:txBody>
      </p:sp>
      <p:graphicFrame>
        <p:nvGraphicFramePr>
          <p:cNvPr id="20" name="Content Placeholder 2">
            <a:extLst>
              <a:ext uri="{FF2B5EF4-FFF2-40B4-BE49-F238E27FC236}">
                <a16:creationId xmlns:a16="http://schemas.microsoft.com/office/drawing/2014/main" id="{90935BDA-FB20-433E-9292-1ECDE7DE14CC}"/>
              </a:ext>
            </a:extLst>
          </p:cNvPr>
          <p:cNvGraphicFramePr>
            <a:graphicFrameLocks noGrp="1"/>
          </p:cNvGraphicFramePr>
          <p:nvPr>
            <p:ph idx="1"/>
            <p:extLst>
              <p:ext uri="{D42A27DB-BD31-4B8C-83A1-F6EECF244321}">
                <p14:modId xmlns:p14="http://schemas.microsoft.com/office/powerpoint/2010/main" val="322126096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C356BF8-8D94-48EA-8C41-487306753AAD}"/>
              </a:ext>
            </a:extLst>
          </p:cNvPr>
          <p:cNvSpPr txBox="1"/>
          <p:nvPr/>
        </p:nvSpPr>
        <p:spPr>
          <a:xfrm>
            <a:off x="8356060" y="6303523"/>
            <a:ext cx="2003897" cy="369332"/>
          </a:xfrm>
          <a:prstGeom prst="rect">
            <a:avLst/>
          </a:prstGeom>
          <a:noFill/>
        </p:spPr>
        <p:txBody>
          <a:bodyPr wrap="square" rtlCol="0">
            <a:spAutoFit/>
          </a:bodyPr>
          <a:lstStyle/>
          <a:p>
            <a:r>
              <a:rPr lang="en-US"/>
              <a:t>* RCW 49.60.400 </a:t>
            </a:r>
          </a:p>
        </p:txBody>
      </p:sp>
    </p:spTree>
    <p:extLst>
      <p:ext uri="{BB962C8B-B14F-4D97-AF65-F5344CB8AC3E}">
        <p14:creationId xmlns:p14="http://schemas.microsoft.com/office/powerpoint/2010/main" val="596543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FE9DCA-5E82-4A04-8482-7B6D9551BBAE}"/>
              </a:ext>
            </a:extLst>
          </p:cNvPr>
          <p:cNvSpPr>
            <a:spLocks noGrp="1"/>
          </p:cNvSpPr>
          <p:nvPr>
            <p:ph type="title"/>
          </p:nvPr>
        </p:nvSpPr>
        <p:spPr>
          <a:xfrm>
            <a:off x="524741" y="620392"/>
            <a:ext cx="3808268" cy="5504688"/>
          </a:xfrm>
        </p:spPr>
        <p:txBody>
          <a:bodyPr>
            <a:normAutofit/>
          </a:bodyPr>
          <a:lstStyle/>
          <a:p>
            <a:r>
              <a:rPr lang="en-US" sz="5600">
                <a:solidFill>
                  <a:schemeClr val="bg1"/>
                </a:solidFill>
              </a:rPr>
              <a:t>EAM: </a:t>
            </a:r>
            <a:br>
              <a:rPr lang="en-US" sz="5600">
                <a:solidFill>
                  <a:schemeClr val="bg1"/>
                </a:solidFill>
              </a:rPr>
            </a:br>
            <a:r>
              <a:rPr lang="en-US" sz="5600" b="1">
                <a:solidFill>
                  <a:srgbClr val="92D050"/>
                </a:solidFill>
              </a:rPr>
              <a:t>Experiences</a:t>
            </a:r>
            <a:br>
              <a:rPr lang="en-US" sz="5600">
                <a:solidFill>
                  <a:schemeClr val="bg1"/>
                </a:solidFill>
              </a:rPr>
            </a:br>
            <a:r>
              <a:rPr lang="en-US" sz="5600">
                <a:solidFill>
                  <a:schemeClr val="bg1"/>
                </a:solidFill>
              </a:rPr>
              <a:t>Attributes </a:t>
            </a:r>
            <a:br>
              <a:rPr lang="en-US" sz="5600">
                <a:solidFill>
                  <a:schemeClr val="bg1"/>
                </a:solidFill>
              </a:rPr>
            </a:br>
            <a:r>
              <a:rPr lang="en-US" sz="5600">
                <a:solidFill>
                  <a:schemeClr val="bg1"/>
                </a:solidFill>
              </a:rPr>
              <a:t>Metrics </a:t>
            </a:r>
          </a:p>
        </p:txBody>
      </p:sp>
      <p:graphicFrame>
        <p:nvGraphicFramePr>
          <p:cNvPr id="5" name="Content Placeholder 2">
            <a:extLst>
              <a:ext uri="{FF2B5EF4-FFF2-40B4-BE49-F238E27FC236}">
                <a16:creationId xmlns:a16="http://schemas.microsoft.com/office/drawing/2014/main" id="{B38A21BA-8D95-4D93-9292-722E97537726}"/>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6091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ED3C70-A18C-41BB-84CB-FAC70590D339}"/>
              </a:ext>
            </a:extLst>
          </p:cNvPr>
          <p:cNvSpPr>
            <a:spLocks noGrp="1"/>
          </p:cNvSpPr>
          <p:nvPr>
            <p:ph type="title"/>
          </p:nvPr>
        </p:nvSpPr>
        <p:spPr>
          <a:xfrm>
            <a:off x="838200" y="620742"/>
            <a:ext cx="10515600" cy="1325563"/>
          </a:xfrm>
        </p:spPr>
        <p:txBody>
          <a:bodyPr>
            <a:normAutofit/>
          </a:bodyPr>
          <a:lstStyle/>
          <a:p>
            <a:r>
              <a:rPr lang="en-US">
                <a:solidFill>
                  <a:srgbClr val="FFFFFF"/>
                </a:solidFill>
              </a:rPr>
              <a:t>EAM: Experiences, </a:t>
            </a:r>
            <a:r>
              <a:rPr lang="en-US" b="1">
                <a:solidFill>
                  <a:srgbClr val="92D050"/>
                </a:solidFill>
              </a:rPr>
              <a:t>Attributes</a:t>
            </a:r>
            <a:r>
              <a:rPr lang="en-US">
                <a:solidFill>
                  <a:srgbClr val="FFFFFF"/>
                </a:solidFill>
              </a:rPr>
              <a:t> &amp; Metrics </a:t>
            </a:r>
          </a:p>
        </p:txBody>
      </p:sp>
      <p:cxnSp>
        <p:nvCxnSpPr>
          <p:cNvPr id="11"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9B12146-31C8-416E-A6E8-D6E6FBF4DD86}"/>
              </a:ext>
            </a:extLst>
          </p:cNvPr>
          <p:cNvSpPr>
            <a:spLocks noGrp="1"/>
          </p:cNvSpPr>
          <p:nvPr>
            <p:ph sz="half" idx="1"/>
          </p:nvPr>
        </p:nvSpPr>
        <p:spPr>
          <a:xfrm>
            <a:off x="838200" y="2266345"/>
            <a:ext cx="5097780" cy="3910617"/>
          </a:xfrm>
        </p:spPr>
        <p:txBody>
          <a:bodyPr>
            <a:normAutofit/>
          </a:bodyPr>
          <a:lstStyle/>
          <a:p>
            <a:r>
              <a:rPr lang="en-US" sz="2400">
                <a:solidFill>
                  <a:srgbClr val="FFFFFF"/>
                </a:solidFill>
              </a:rPr>
              <a:t>Commitment to social justice</a:t>
            </a:r>
          </a:p>
          <a:p>
            <a:r>
              <a:rPr lang="en-US" sz="2400">
                <a:solidFill>
                  <a:srgbClr val="FFFFFF"/>
                </a:solidFill>
              </a:rPr>
              <a:t>Oral communication</a:t>
            </a:r>
          </a:p>
          <a:p>
            <a:r>
              <a:rPr lang="en-US" sz="2400">
                <a:solidFill>
                  <a:srgbClr val="FFFFFF"/>
                </a:solidFill>
              </a:rPr>
              <a:t>Written communication</a:t>
            </a:r>
          </a:p>
          <a:p>
            <a:r>
              <a:rPr lang="en-US" sz="2400">
                <a:solidFill>
                  <a:srgbClr val="FFFFFF"/>
                </a:solidFill>
              </a:rPr>
              <a:t>Values that align with the profession</a:t>
            </a:r>
          </a:p>
          <a:p>
            <a:r>
              <a:rPr lang="en-US" sz="2400">
                <a:solidFill>
                  <a:srgbClr val="FFFFFF"/>
                </a:solidFill>
              </a:rPr>
              <a:t>Motivational fit for the profession</a:t>
            </a:r>
          </a:p>
          <a:p>
            <a:r>
              <a:rPr lang="en-US" sz="2400">
                <a:solidFill>
                  <a:srgbClr val="FFFFFF"/>
                </a:solidFill>
              </a:rPr>
              <a:t>Ability to tolerate stress</a:t>
            </a:r>
          </a:p>
          <a:p>
            <a:r>
              <a:rPr lang="en-US" sz="2400">
                <a:solidFill>
                  <a:srgbClr val="FFFFFF"/>
                </a:solidFill>
              </a:rPr>
              <a:t>Ability to learn from experiences</a:t>
            </a:r>
          </a:p>
          <a:p>
            <a:r>
              <a:rPr lang="en-US" sz="2400">
                <a:solidFill>
                  <a:srgbClr val="FFFFFF"/>
                </a:solidFill>
              </a:rPr>
              <a:t>Gender</a:t>
            </a:r>
          </a:p>
        </p:txBody>
      </p:sp>
      <p:sp>
        <p:nvSpPr>
          <p:cNvPr id="4" name="Content Placeholder 3">
            <a:extLst>
              <a:ext uri="{FF2B5EF4-FFF2-40B4-BE49-F238E27FC236}">
                <a16:creationId xmlns:a16="http://schemas.microsoft.com/office/drawing/2014/main" id="{1C9E6F00-1276-4780-BB5F-340D91EBDFA3}"/>
              </a:ext>
            </a:extLst>
          </p:cNvPr>
          <p:cNvSpPr>
            <a:spLocks noGrp="1"/>
          </p:cNvSpPr>
          <p:nvPr>
            <p:ph sz="half" idx="2"/>
          </p:nvPr>
        </p:nvSpPr>
        <p:spPr>
          <a:xfrm>
            <a:off x="6256020" y="2266345"/>
            <a:ext cx="5097780" cy="3910618"/>
          </a:xfrm>
        </p:spPr>
        <p:txBody>
          <a:bodyPr>
            <a:normAutofit/>
          </a:bodyPr>
          <a:lstStyle/>
          <a:p>
            <a:r>
              <a:rPr lang="en-US" sz="2400">
                <a:solidFill>
                  <a:srgbClr val="FFFFFF"/>
                </a:solidFill>
              </a:rPr>
              <a:t>Older than 25</a:t>
            </a:r>
          </a:p>
          <a:p>
            <a:r>
              <a:rPr lang="en-US" sz="2400">
                <a:solidFill>
                  <a:srgbClr val="FFFFFF"/>
                </a:solidFill>
              </a:rPr>
              <a:t>Foreign language ability</a:t>
            </a:r>
          </a:p>
          <a:p>
            <a:r>
              <a:rPr lang="en-US" sz="2400">
                <a:solidFill>
                  <a:srgbClr val="FFFFFF"/>
                </a:solidFill>
              </a:rPr>
              <a:t>Origin in a community that is a health professions shortage area</a:t>
            </a:r>
          </a:p>
          <a:p>
            <a:r>
              <a:rPr lang="en-US" sz="2400">
                <a:solidFill>
                  <a:srgbClr val="FFFFFF"/>
                </a:solidFill>
              </a:rPr>
              <a:t>Origin in a geographic location specifically targeted by the school</a:t>
            </a:r>
          </a:p>
          <a:p>
            <a:r>
              <a:rPr lang="en-US" sz="2400">
                <a:solidFill>
                  <a:srgbClr val="FFFFFF"/>
                </a:solidFill>
              </a:rPr>
              <a:t>Other attributes specific to the school’s mission, geographic context, and workforce needs </a:t>
            </a:r>
          </a:p>
          <a:p>
            <a:endParaRPr lang="en-US" sz="2400">
              <a:solidFill>
                <a:srgbClr val="FFFFFF"/>
              </a:solidFill>
            </a:endParaRPr>
          </a:p>
        </p:txBody>
      </p:sp>
    </p:spTree>
    <p:extLst>
      <p:ext uri="{BB962C8B-B14F-4D97-AF65-F5344CB8AC3E}">
        <p14:creationId xmlns:p14="http://schemas.microsoft.com/office/powerpoint/2010/main" val="8184454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F9EE87-4006-4153-8ACA-18472F2B937C}"/>
              </a:ext>
            </a:extLst>
          </p:cNvPr>
          <p:cNvSpPr>
            <a:spLocks noGrp="1"/>
          </p:cNvSpPr>
          <p:nvPr>
            <p:ph type="title"/>
          </p:nvPr>
        </p:nvSpPr>
        <p:spPr>
          <a:xfrm>
            <a:off x="462708" y="365125"/>
            <a:ext cx="11016868" cy="1325563"/>
          </a:xfrm>
        </p:spPr>
        <p:txBody>
          <a:bodyPr/>
          <a:lstStyle/>
          <a:p>
            <a:r>
              <a:rPr lang="en-US"/>
              <a:t>EAM: Experiences, Attributes, </a:t>
            </a:r>
            <a:r>
              <a:rPr lang="en-US" b="1">
                <a:solidFill>
                  <a:srgbClr val="92D050"/>
                </a:solidFill>
              </a:rPr>
              <a:t>Metrics</a:t>
            </a:r>
          </a:p>
        </p:txBody>
      </p:sp>
      <p:graphicFrame>
        <p:nvGraphicFramePr>
          <p:cNvPr id="28" name="Content Placeholder 5">
            <a:extLst>
              <a:ext uri="{FF2B5EF4-FFF2-40B4-BE49-F238E27FC236}">
                <a16:creationId xmlns:a16="http://schemas.microsoft.com/office/drawing/2014/main" id="{85AC2D35-A300-4AF9-B4A8-33C45BDE314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3738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1F1CF9C-5B0E-4E3D-80EE-244A35BB1E00}"/>
              </a:ext>
            </a:extLst>
          </p:cNvPr>
          <p:cNvPicPr>
            <a:picLocks noChangeAspect="1"/>
          </p:cNvPicPr>
          <p:nvPr/>
        </p:nvPicPr>
        <p:blipFill>
          <a:blip r:embed="rId3"/>
          <a:stretch>
            <a:fillRect/>
          </a:stretch>
        </p:blipFill>
        <p:spPr>
          <a:xfrm>
            <a:off x="132617" y="134035"/>
            <a:ext cx="6064898" cy="5943600"/>
          </a:xfrm>
          <a:prstGeom prst="rect">
            <a:avLst/>
          </a:prstGeom>
        </p:spPr>
      </p:pic>
      <p:sp>
        <p:nvSpPr>
          <p:cNvPr id="11" name="TextBox 10">
            <a:extLst>
              <a:ext uri="{FF2B5EF4-FFF2-40B4-BE49-F238E27FC236}">
                <a16:creationId xmlns:a16="http://schemas.microsoft.com/office/drawing/2014/main" id="{C4585B7D-A8BD-4C3E-B4CC-CB9E987C2CB4}"/>
              </a:ext>
            </a:extLst>
          </p:cNvPr>
          <p:cNvSpPr txBox="1"/>
          <p:nvPr/>
        </p:nvSpPr>
        <p:spPr>
          <a:xfrm>
            <a:off x="132617" y="6077635"/>
            <a:ext cx="6064898" cy="646331"/>
          </a:xfrm>
          <a:prstGeom prst="rect">
            <a:avLst/>
          </a:prstGeom>
          <a:solidFill>
            <a:schemeClr val="bg1"/>
          </a:solidFill>
        </p:spPr>
        <p:txBody>
          <a:bodyPr wrap="square">
            <a:spAutoFit/>
          </a:bodyPr>
          <a:lstStyle/>
          <a:p>
            <a:r>
              <a:rPr lang="en-US"/>
              <a:t>Adapted from Workforce America: Managing Employee Diversity as a Vital Resource, McGraw Hill Publishing, 1990. </a:t>
            </a:r>
          </a:p>
        </p:txBody>
      </p:sp>
      <p:sp>
        <p:nvSpPr>
          <p:cNvPr id="7" name="TextBox 6">
            <a:extLst>
              <a:ext uri="{FF2B5EF4-FFF2-40B4-BE49-F238E27FC236}">
                <a16:creationId xmlns:a16="http://schemas.microsoft.com/office/drawing/2014/main" id="{7C735FE3-F422-4CF0-8C1F-3D1B578FF2E6}"/>
              </a:ext>
            </a:extLst>
          </p:cNvPr>
          <p:cNvSpPr txBox="1"/>
          <p:nvPr/>
        </p:nvSpPr>
        <p:spPr>
          <a:xfrm>
            <a:off x="6777873" y="2036190"/>
            <a:ext cx="4364610" cy="646331"/>
          </a:xfrm>
          <a:prstGeom prst="rect">
            <a:avLst/>
          </a:prstGeom>
          <a:solidFill>
            <a:schemeClr val="bg1"/>
          </a:solidFill>
        </p:spPr>
        <p:txBody>
          <a:bodyPr wrap="square" rtlCol="0">
            <a:spAutoFit/>
          </a:bodyPr>
          <a:lstStyle/>
          <a:p>
            <a:r>
              <a:rPr lang="en-US"/>
              <a:t>Retrieved from</a:t>
            </a:r>
            <a:r>
              <a:rPr lang="en-US">
                <a:hlinkClick r:id="rId4"/>
              </a:rPr>
              <a:t>Holistic-Review-Workbook.pdf (aacnnursing.org)</a:t>
            </a:r>
            <a:r>
              <a:rPr lang="en-US"/>
              <a:t>  </a:t>
            </a:r>
          </a:p>
        </p:txBody>
      </p:sp>
    </p:spTree>
    <p:extLst>
      <p:ext uri="{BB962C8B-B14F-4D97-AF65-F5344CB8AC3E}">
        <p14:creationId xmlns:p14="http://schemas.microsoft.com/office/powerpoint/2010/main" val="1334873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ath winding through a grassy field">
            <a:extLst>
              <a:ext uri="{FF2B5EF4-FFF2-40B4-BE49-F238E27FC236}">
                <a16:creationId xmlns:a16="http://schemas.microsoft.com/office/drawing/2014/main" id="{AE99AB28-D114-4C9F-B33A-00BC5C8DF369}"/>
              </a:ext>
            </a:extLst>
          </p:cNvPr>
          <p:cNvPicPr>
            <a:picLocks noChangeAspect="1"/>
          </p:cNvPicPr>
          <p:nvPr/>
        </p:nvPicPr>
        <p:blipFill rotWithShape="1">
          <a:blip r:embed="rId3"/>
          <a:srcRect t="6330" b="940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F0B801-4C56-48DB-BAF7-09AFCB668CF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Where to Start</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346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09BC4A91-A77B-4312-851B-A3A104CDFB36}"/>
              </a:ext>
            </a:extLst>
          </p:cNvPr>
          <p:cNvGraphicFramePr>
            <a:graphicFrameLocks noGrp="1"/>
          </p:cNvGraphicFramePr>
          <p:nvPr>
            <p:ph idx="1"/>
            <p:extLst>
              <p:ext uri="{D42A27DB-BD31-4B8C-83A1-F6EECF244321}">
                <p14:modId xmlns:p14="http://schemas.microsoft.com/office/powerpoint/2010/main" val="4142743338"/>
              </p:ext>
            </p:extLst>
          </p:nvPr>
        </p:nvGraphicFramePr>
        <p:xfrm>
          <a:off x="838200" y="787941"/>
          <a:ext cx="10515600" cy="502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46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0" name="Rectangle 132">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4">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6"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Rectangle 139">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611A576-824D-4CA3-8B74-ED7CA277F156}"/>
              </a:ext>
            </a:extLst>
          </p:cNvPr>
          <p:cNvSpPr>
            <a:spLocks noGrp="1"/>
          </p:cNvSpPr>
          <p:nvPr>
            <p:ph type="title"/>
          </p:nvPr>
        </p:nvSpPr>
        <p:spPr>
          <a:xfrm>
            <a:off x="1047280" y="759805"/>
            <a:ext cx="10306520" cy="1325563"/>
          </a:xfrm>
        </p:spPr>
        <p:txBody>
          <a:bodyPr>
            <a:normAutofit/>
          </a:bodyPr>
          <a:lstStyle/>
          <a:p>
            <a:r>
              <a:rPr lang="en-US" sz="4000" b="1">
                <a:solidFill>
                  <a:srgbClr val="FFFFFF"/>
                </a:solidFill>
              </a:rPr>
              <a:t>Today’s Journey</a:t>
            </a:r>
          </a:p>
        </p:txBody>
      </p:sp>
      <p:pic>
        <p:nvPicPr>
          <p:cNvPr id="87" name="Picture 20">
            <a:extLst>
              <a:ext uri="{FF2B5EF4-FFF2-40B4-BE49-F238E27FC236}">
                <a16:creationId xmlns:a16="http://schemas.microsoft.com/office/drawing/2014/main" id="{7DEA1F5E-B232-4EE0-A95D-5F5E9242E893}"/>
              </a:ext>
            </a:extLst>
          </p:cNvPr>
          <p:cNvPicPr>
            <a:picLocks noChangeAspect="1"/>
          </p:cNvPicPr>
          <p:nvPr/>
        </p:nvPicPr>
        <p:blipFill rotWithShape="1">
          <a:blip r:embed="rId3"/>
          <a:srcRect l="11166" r="28708"/>
          <a:stretch/>
        </p:blipFill>
        <p:spPr>
          <a:xfrm>
            <a:off x="1424902" y="2492376"/>
            <a:ext cx="3209779" cy="3563372"/>
          </a:xfrm>
          <a:prstGeom prst="rect">
            <a:avLst/>
          </a:prstGeom>
        </p:spPr>
      </p:pic>
      <p:graphicFrame>
        <p:nvGraphicFramePr>
          <p:cNvPr id="5" name="Content Placeholder 4">
            <a:extLst>
              <a:ext uri="{FF2B5EF4-FFF2-40B4-BE49-F238E27FC236}">
                <a16:creationId xmlns:a16="http://schemas.microsoft.com/office/drawing/2014/main" id="{33204C7C-BFDD-416A-A2F0-BF1F35E7AFB9}"/>
              </a:ext>
            </a:extLst>
          </p:cNvPr>
          <p:cNvGraphicFramePr>
            <a:graphicFrameLocks noGrp="1"/>
          </p:cNvGraphicFramePr>
          <p:nvPr>
            <p:ph idx="1"/>
            <p:extLst>
              <p:ext uri="{D42A27DB-BD31-4B8C-83A1-F6EECF244321}">
                <p14:modId xmlns:p14="http://schemas.microsoft.com/office/powerpoint/2010/main" val="2700399683"/>
              </p:ext>
            </p:extLst>
          </p:nvPr>
        </p:nvGraphicFramePr>
        <p:xfrm>
          <a:off x="5295569" y="2494450"/>
          <a:ext cx="5471529" cy="35631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43017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3"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36">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F902FC7E-DA90-4FDC-A725-A2F884E62D07}"/>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Address Issue of Faculty Time</a:t>
            </a:r>
          </a:p>
        </p:txBody>
      </p:sp>
      <p:pic>
        <p:nvPicPr>
          <p:cNvPr id="7" name="Graphic 6" descr="Diploma Roll">
            <a:extLst>
              <a:ext uri="{FF2B5EF4-FFF2-40B4-BE49-F238E27FC236}">
                <a16:creationId xmlns:a16="http://schemas.microsoft.com/office/drawing/2014/main" id="{3B8DD23E-AF6B-4BC5-86AF-8D37F29A7D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4902" y="2669172"/>
            <a:ext cx="3209779" cy="3209779"/>
          </a:xfrm>
          <a:prstGeom prst="rect">
            <a:avLst/>
          </a:prstGeom>
        </p:spPr>
      </p:pic>
      <p:sp>
        <p:nvSpPr>
          <p:cNvPr id="3" name="Content Placeholder 2">
            <a:extLst>
              <a:ext uri="{FF2B5EF4-FFF2-40B4-BE49-F238E27FC236}">
                <a16:creationId xmlns:a16="http://schemas.microsoft.com/office/drawing/2014/main" id="{B6477C34-3F55-4AF8-9CE9-7FCF627FD62F}"/>
              </a:ext>
            </a:extLst>
          </p:cNvPr>
          <p:cNvSpPr>
            <a:spLocks noGrp="1"/>
          </p:cNvSpPr>
          <p:nvPr>
            <p:ph idx="1"/>
          </p:nvPr>
        </p:nvSpPr>
        <p:spPr>
          <a:xfrm>
            <a:off x="5295569" y="2494450"/>
            <a:ext cx="6058231" cy="3563159"/>
          </a:xfrm>
        </p:spPr>
        <p:txBody>
          <a:bodyPr>
            <a:normAutofit/>
          </a:bodyPr>
          <a:lstStyle/>
          <a:p>
            <a:pPr marL="0" indent="0">
              <a:buNone/>
            </a:pPr>
            <a:r>
              <a:rPr lang="en-US" sz="2400"/>
              <a:t>“</a:t>
            </a:r>
            <a:r>
              <a:rPr lang="en-US" sz="2400">
                <a:effectLst/>
                <a:latin typeface="Calibri" panose="020F0502020204030204" pitchFamily="34" charset="0"/>
                <a:ea typeface="MS Mincho" panose="02020609040205080304" pitchFamily="49" charset="-128"/>
                <a:cs typeface="Arial" panose="020B0604020202020204" pitchFamily="34" charset="0"/>
              </a:rPr>
              <a:t>Although additional faculty time may be required, it has been our experience that faculty enjoy the personal nature of these interactions with applicants and their contribution to the shaping of the incoming class” </a:t>
            </a:r>
          </a:p>
          <a:p>
            <a:pPr marL="0" indent="0">
              <a:buNone/>
            </a:pPr>
            <a:endParaRPr lang="en-US" sz="2400">
              <a:latin typeface="Calibri" panose="020F0502020204030204" pitchFamily="34" charset="0"/>
              <a:ea typeface="MS Mincho" panose="02020609040205080304" pitchFamily="49" charset="-128"/>
              <a:cs typeface="Arial" panose="020B0604020202020204" pitchFamily="34" charset="0"/>
            </a:endParaRPr>
          </a:p>
          <a:p>
            <a:pPr marL="0" indent="0">
              <a:buNone/>
            </a:pPr>
            <a:r>
              <a:rPr lang="en-US" sz="2400">
                <a:latin typeface="Calibri" panose="020F0502020204030204" pitchFamily="34" charset="0"/>
                <a:ea typeface="MS Mincho" panose="02020609040205080304" pitchFamily="49" charset="-128"/>
                <a:cs typeface="Arial" panose="020B0604020202020204" pitchFamily="34" charset="0"/>
              </a:rPr>
              <a:t>		Rosenberg, 2019</a:t>
            </a:r>
            <a:endParaRPr lang="en-US" sz="2400"/>
          </a:p>
        </p:txBody>
      </p:sp>
    </p:spTree>
    <p:extLst>
      <p:ext uri="{BB962C8B-B14F-4D97-AF65-F5344CB8AC3E}">
        <p14:creationId xmlns:p14="http://schemas.microsoft.com/office/powerpoint/2010/main" val="2594940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9">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11">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B813C052-6D4A-43ED-B90E-69FC8AECF4A4}"/>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Define Experiences, Attributes, &amp; Metrics (EAM)</a:t>
            </a:r>
          </a:p>
        </p:txBody>
      </p:sp>
      <p:pic>
        <p:nvPicPr>
          <p:cNvPr id="11" name="Graphic 6" descr="Target Audience">
            <a:extLst>
              <a:ext uri="{FF2B5EF4-FFF2-40B4-BE49-F238E27FC236}">
                <a16:creationId xmlns:a16="http://schemas.microsoft.com/office/drawing/2014/main" id="{05071584-4AE2-4CB9-9F93-1281AD2C25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4902" y="2669172"/>
            <a:ext cx="3209779" cy="3209779"/>
          </a:xfrm>
          <a:prstGeom prst="rect">
            <a:avLst/>
          </a:prstGeom>
        </p:spPr>
      </p:pic>
      <p:sp>
        <p:nvSpPr>
          <p:cNvPr id="18" name="Content Placeholder 2">
            <a:extLst>
              <a:ext uri="{FF2B5EF4-FFF2-40B4-BE49-F238E27FC236}">
                <a16:creationId xmlns:a16="http://schemas.microsoft.com/office/drawing/2014/main" id="{ED1C5650-953F-4DC4-9A95-DC64942E12C6}"/>
              </a:ext>
            </a:extLst>
          </p:cNvPr>
          <p:cNvSpPr>
            <a:spLocks noGrp="1"/>
          </p:cNvSpPr>
          <p:nvPr>
            <p:ph idx="1"/>
          </p:nvPr>
        </p:nvSpPr>
        <p:spPr>
          <a:xfrm>
            <a:off x="5295569" y="2494450"/>
            <a:ext cx="5471529" cy="3563159"/>
          </a:xfrm>
        </p:spPr>
        <p:txBody>
          <a:bodyPr>
            <a:normAutofit/>
          </a:bodyPr>
          <a:lstStyle/>
          <a:p>
            <a:r>
              <a:rPr lang="en-US" sz="1900"/>
              <a:t>Must have a common agreed upon understanding of which non-cognitive variables are important to create the diversity sought in the student body</a:t>
            </a:r>
          </a:p>
          <a:p>
            <a:r>
              <a:rPr lang="en-US" sz="1900"/>
              <a:t>Each must have a descriptor that defines how the applicant meets the expectation</a:t>
            </a:r>
          </a:p>
          <a:p>
            <a:r>
              <a:rPr lang="en-US" sz="1900"/>
              <a:t>Determine how to measure them</a:t>
            </a:r>
          </a:p>
          <a:p>
            <a:pPr lvl="1"/>
            <a:r>
              <a:rPr lang="en-US" sz="1900"/>
              <a:t>Yes, no</a:t>
            </a:r>
          </a:p>
          <a:p>
            <a:pPr lvl="1"/>
            <a:r>
              <a:rPr lang="en-US" sz="1900"/>
              <a:t>Exceeds, meets, below standard</a:t>
            </a:r>
          </a:p>
          <a:p>
            <a:pPr lvl="1"/>
            <a:r>
              <a:rPr lang="en-US" sz="1900"/>
              <a:t>Numeric value</a:t>
            </a:r>
          </a:p>
          <a:p>
            <a:r>
              <a:rPr lang="en-US" sz="1900"/>
              <a:t>Create the metric floor</a:t>
            </a:r>
          </a:p>
        </p:txBody>
      </p:sp>
    </p:spTree>
    <p:extLst>
      <p:ext uri="{BB962C8B-B14F-4D97-AF65-F5344CB8AC3E}">
        <p14:creationId xmlns:p14="http://schemas.microsoft.com/office/powerpoint/2010/main" val="615367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E224D-BF5F-4E82-8F62-41C01C6AB24E}"/>
              </a:ext>
            </a:extLst>
          </p:cNvPr>
          <p:cNvSpPr>
            <a:spLocks noGrp="1"/>
          </p:cNvSpPr>
          <p:nvPr>
            <p:ph type="title"/>
          </p:nvPr>
        </p:nvSpPr>
        <p:spPr/>
        <p:txBody>
          <a:bodyPr/>
          <a:lstStyle/>
          <a:p>
            <a:r>
              <a:rPr lang="en-US"/>
              <a:t>Implement Modalities to Collect Data</a:t>
            </a:r>
          </a:p>
        </p:txBody>
      </p:sp>
      <p:graphicFrame>
        <p:nvGraphicFramePr>
          <p:cNvPr id="5" name="Content Placeholder 2">
            <a:extLst>
              <a:ext uri="{FF2B5EF4-FFF2-40B4-BE49-F238E27FC236}">
                <a16:creationId xmlns:a16="http://schemas.microsoft.com/office/drawing/2014/main" id="{295A37D6-D69C-4B16-9AC0-9712977DC01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241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85B641E-9ECE-4D89-99F8-872E116C3916}"/>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Desirable Traits to Applicant Data</a:t>
            </a:r>
          </a:p>
        </p:txBody>
      </p:sp>
      <p:sp>
        <p:nvSpPr>
          <p:cNvPr id="5" name="TextBox 4">
            <a:extLst>
              <a:ext uri="{FF2B5EF4-FFF2-40B4-BE49-F238E27FC236}">
                <a16:creationId xmlns:a16="http://schemas.microsoft.com/office/drawing/2014/main" id="{AD059DAD-1DA3-4332-858C-A77BCAF0B88C}"/>
              </a:ext>
            </a:extLst>
          </p:cNvPr>
          <p:cNvSpPr txBox="1"/>
          <p:nvPr/>
        </p:nvSpPr>
        <p:spPr>
          <a:xfrm>
            <a:off x="9513651" y="5729591"/>
            <a:ext cx="1840376" cy="369332"/>
          </a:xfrm>
          <a:prstGeom prst="rect">
            <a:avLst/>
          </a:prstGeom>
          <a:noFill/>
        </p:spPr>
        <p:txBody>
          <a:bodyPr wrap="none" rtlCol="0">
            <a:spAutoFit/>
          </a:bodyPr>
          <a:lstStyle/>
          <a:p>
            <a:r>
              <a:rPr lang="en-US"/>
              <a:t>Jung D. et al 2021</a:t>
            </a:r>
          </a:p>
        </p:txBody>
      </p:sp>
      <p:graphicFrame>
        <p:nvGraphicFramePr>
          <p:cNvPr id="3" name="Table 2">
            <a:extLst>
              <a:ext uri="{FF2B5EF4-FFF2-40B4-BE49-F238E27FC236}">
                <a16:creationId xmlns:a16="http://schemas.microsoft.com/office/drawing/2014/main" id="{56A1E944-A4F3-4941-B69E-675C6D23BCF9}"/>
              </a:ext>
            </a:extLst>
          </p:cNvPr>
          <p:cNvGraphicFramePr>
            <a:graphicFrameLocks noGrp="1"/>
          </p:cNvGraphicFramePr>
          <p:nvPr>
            <p:extLst>
              <p:ext uri="{D42A27DB-BD31-4B8C-83A1-F6EECF244321}">
                <p14:modId xmlns:p14="http://schemas.microsoft.com/office/powerpoint/2010/main" val="3869053104"/>
              </p:ext>
            </p:extLst>
          </p:nvPr>
        </p:nvGraphicFramePr>
        <p:xfrm>
          <a:off x="1529032" y="2240937"/>
          <a:ext cx="7984517" cy="4175961"/>
        </p:xfrm>
        <a:graphic>
          <a:graphicData uri="http://schemas.openxmlformats.org/drawingml/2006/table">
            <a:tbl>
              <a:tblPr firstRow="1" firstCol="1" bandRow="1"/>
              <a:tblGrid>
                <a:gridCol w="2685701">
                  <a:extLst>
                    <a:ext uri="{9D8B030D-6E8A-4147-A177-3AD203B41FA5}">
                      <a16:colId xmlns:a16="http://schemas.microsoft.com/office/drawing/2014/main" val="1183585588"/>
                    </a:ext>
                  </a:extLst>
                </a:gridCol>
                <a:gridCol w="5298816">
                  <a:extLst>
                    <a:ext uri="{9D8B030D-6E8A-4147-A177-3AD203B41FA5}">
                      <a16:colId xmlns:a16="http://schemas.microsoft.com/office/drawing/2014/main" val="2904353690"/>
                    </a:ext>
                  </a:extLst>
                </a:gridCol>
              </a:tblGrid>
              <a:tr h="208381">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Desirable traits of a nurse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Applicant data and source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109968"/>
                  </a:ext>
                </a:extLst>
              </a:tr>
              <a:tr h="426411">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Intellectual 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Academic record, SAT or ACT score, and demographics</a:t>
                      </a:r>
                    </a:p>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University application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7071014"/>
                  </a:ext>
                </a:extLst>
              </a:tr>
              <a:tr h="426411">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Commitment to service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Engagement or participation in service activities from letters of reference and/or essay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068653"/>
                  </a:ext>
                </a:extLst>
              </a:tr>
              <a:tr h="208381">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Cultural sensitivity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Interview and/or essay question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5954082"/>
                  </a:ext>
                </a:extLst>
              </a:tr>
              <a:tr h="208381">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Empathy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Letters of reference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929218"/>
                  </a:ext>
                </a:extLst>
              </a:tr>
              <a:tr h="208381">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Capacity for growth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Overcoming adversity: interview question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4697631"/>
                  </a:ext>
                </a:extLst>
              </a:tr>
              <a:tr h="208381">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Emotional resilience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Life experiences: interview question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4107"/>
                  </a:ext>
                </a:extLst>
              </a:tr>
              <a:tr h="208381">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Strength of character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Letters of reference, interview questions and/or essay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6804523"/>
                  </a:ext>
                </a:extLst>
              </a:tr>
              <a:tr h="208381">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Interpersonal skills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Interview and letters of reference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425657"/>
                  </a:ext>
                </a:extLst>
              </a:tr>
              <a:tr h="208381">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Curiosity and engagement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Letters of reference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1247769"/>
                  </a:ext>
                </a:extLst>
              </a:tr>
              <a:tr h="426411">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Advocacy for self, others, or a cause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Interview question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534647"/>
                  </a:ext>
                </a:extLst>
              </a:tr>
              <a:tr h="208381">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Ethical comportment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Interview question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6119427"/>
                  </a:ext>
                </a:extLst>
              </a:tr>
              <a:tr h="426411">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Nursing work fit with career aspirations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Interview question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1266955"/>
                  </a:ext>
                </a:extLst>
              </a:tr>
              <a:tr h="426411">
                <a:tc gridSpan="2">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Adapted from </a:t>
                      </a:r>
                      <a:r>
                        <a:rPr lang="en-US" sz="1100" err="1">
                          <a:effectLst/>
                          <a:latin typeface="Calibri" panose="020F0502020204030204" pitchFamily="34" charset="0"/>
                          <a:ea typeface="Calibri" panose="020F0502020204030204" pitchFamily="34" charset="0"/>
                          <a:cs typeface="Times New Roman" panose="02020603050405020304" pitchFamily="18" charset="0"/>
                        </a:rPr>
                        <a:t>Witzburg</a:t>
                      </a:r>
                      <a:r>
                        <a:rPr lang="en-US" sz="1100">
                          <a:effectLst/>
                          <a:latin typeface="Calibri" panose="020F0502020204030204" pitchFamily="34" charset="0"/>
                          <a:ea typeface="Calibri" panose="020F0502020204030204" pitchFamily="34" charset="0"/>
                          <a:cs typeface="Times New Roman" panose="02020603050405020304" pitchFamily="18" charset="0"/>
                        </a:rPr>
                        <a:t>, R. A. &amp; </a:t>
                      </a:r>
                      <a:r>
                        <a:rPr lang="en-US" sz="1100" err="1">
                          <a:effectLst/>
                          <a:latin typeface="Calibri" panose="020F0502020204030204" pitchFamily="34" charset="0"/>
                          <a:ea typeface="Calibri" panose="020F0502020204030204" pitchFamily="34" charset="0"/>
                          <a:cs typeface="Times New Roman" panose="02020603050405020304" pitchFamily="18" charset="0"/>
                        </a:rPr>
                        <a:t>Sondheimer</a:t>
                      </a:r>
                      <a:r>
                        <a:rPr lang="en-US" sz="1100">
                          <a:effectLst/>
                          <a:latin typeface="Calibri" panose="020F0502020204030204" pitchFamily="34" charset="0"/>
                          <a:ea typeface="Calibri" panose="020F0502020204030204" pitchFamily="34" charset="0"/>
                          <a:cs typeface="Times New Roman" panose="02020603050405020304" pitchFamily="18" charset="0"/>
                        </a:rPr>
                        <a:t>, H.M. (2013).  Holistic review: Shaping the medical profession one applicant at a time.  </a:t>
                      </a:r>
                      <a:r>
                        <a:rPr lang="en-US" sz="1100" i="1">
                          <a:effectLst/>
                          <a:latin typeface="Calibri" panose="020F0502020204030204" pitchFamily="34" charset="0"/>
                          <a:ea typeface="Calibri" panose="020F0502020204030204" pitchFamily="34" charset="0"/>
                          <a:cs typeface="Times New Roman" panose="02020603050405020304" pitchFamily="18" charset="0"/>
                        </a:rPr>
                        <a:t>New England Journal of Medicine, 368</a:t>
                      </a:r>
                      <a:r>
                        <a:rPr lang="en-US" sz="1100">
                          <a:effectLst/>
                          <a:latin typeface="Calibri" panose="020F0502020204030204" pitchFamily="34" charset="0"/>
                          <a:ea typeface="Calibri" panose="020F0502020204030204" pitchFamily="34" charset="0"/>
                          <a:cs typeface="Times New Roman" panose="02020603050405020304" pitchFamily="18" charset="0"/>
                        </a:rPr>
                        <a:t> (17), 1565-1567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1473516"/>
                  </a:ext>
                </a:extLst>
              </a:tr>
            </a:tbl>
          </a:graphicData>
        </a:graphic>
      </p:graphicFrame>
    </p:spTree>
    <p:extLst>
      <p:ext uri="{BB962C8B-B14F-4D97-AF65-F5344CB8AC3E}">
        <p14:creationId xmlns:p14="http://schemas.microsoft.com/office/powerpoint/2010/main" val="1708591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6A38A-FC2F-470D-AD2D-F5D6A44A46A6}"/>
              </a:ext>
            </a:extLst>
          </p:cNvPr>
          <p:cNvSpPr>
            <a:spLocks noGrp="1"/>
          </p:cNvSpPr>
          <p:nvPr>
            <p:ph type="title"/>
          </p:nvPr>
        </p:nvSpPr>
        <p:spPr/>
        <p:txBody>
          <a:bodyPr/>
          <a:lstStyle/>
          <a:p>
            <a:r>
              <a:rPr lang="en-US"/>
              <a:t>Recorded Interview Process</a:t>
            </a:r>
          </a:p>
        </p:txBody>
      </p:sp>
      <p:graphicFrame>
        <p:nvGraphicFramePr>
          <p:cNvPr id="6" name="Content Placeholder 2">
            <a:extLst>
              <a:ext uri="{FF2B5EF4-FFF2-40B4-BE49-F238E27FC236}">
                <a16:creationId xmlns:a16="http://schemas.microsoft.com/office/drawing/2014/main" id="{6B9824CC-0097-45D2-BE16-619524AE9CBF}"/>
              </a:ext>
            </a:extLst>
          </p:cNvPr>
          <p:cNvGraphicFramePr>
            <a:graphicFrameLocks noGrp="1"/>
          </p:cNvGraphicFramePr>
          <p:nvPr>
            <p:ph idx="1"/>
            <p:extLst>
              <p:ext uri="{D42A27DB-BD31-4B8C-83A1-F6EECF244321}">
                <p14:modId xmlns:p14="http://schemas.microsoft.com/office/powerpoint/2010/main" val="3519909703"/>
              </p:ext>
            </p:extLst>
          </p:nvPr>
        </p:nvGraphicFramePr>
        <p:xfrm>
          <a:off x="838200" y="1582738"/>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7604B76-7DE9-4488-9D15-E866E0870EE8}"/>
              </a:ext>
            </a:extLst>
          </p:cNvPr>
          <p:cNvSpPr txBox="1"/>
          <p:nvPr/>
        </p:nvSpPr>
        <p:spPr>
          <a:xfrm>
            <a:off x="6682902" y="6128426"/>
            <a:ext cx="1793824" cy="369332"/>
          </a:xfrm>
          <a:prstGeom prst="rect">
            <a:avLst/>
          </a:prstGeom>
          <a:noFill/>
        </p:spPr>
        <p:txBody>
          <a:bodyPr wrap="none" rtlCol="0">
            <a:spAutoFit/>
          </a:bodyPr>
          <a:lstStyle/>
          <a:p>
            <a:r>
              <a:rPr lang="en-US"/>
              <a:t>Jung, et al (2021)</a:t>
            </a:r>
          </a:p>
        </p:txBody>
      </p:sp>
    </p:spTree>
    <p:extLst>
      <p:ext uri="{BB962C8B-B14F-4D97-AF65-F5344CB8AC3E}">
        <p14:creationId xmlns:p14="http://schemas.microsoft.com/office/powerpoint/2010/main" val="4203628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9AA2B-358E-41C4-A2E9-A7DA1439CA11}"/>
              </a:ext>
            </a:extLst>
          </p:cNvPr>
          <p:cNvSpPr>
            <a:spLocks noGrp="1"/>
          </p:cNvSpPr>
          <p:nvPr>
            <p:ph type="title"/>
          </p:nvPr>
        </p:nvSpPr>
        <p:spPr>
          <a:xfrm>
            <a:off x="1913468" y="365125"/>
            <a:ext cx="9440332" cy="1325563"/>
          </a:xfrm>
        </p:spPr>
        <p:txBody>
          <a:bodyPr>
            <a:normAutofit/>
          </a:bodyPr>
          <a:lstStyle/>
          <a:p>
            <a:r>
              <a:rPr lang="en-US" sz="5400"/>
              <a:t>Group Interview Process</a:t>
            </a:r>
          </a:p>
        </p:txBody>
      </p:sp>
      <p:sp>
        <p:nvSpPr>
          <p:cNvPr id="19" name="Rectangle 11">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ontent Placeholder 2">
            <a:extLst>
              <a:ext uri="{FF2B5EF4-FFF2-40B4-BE49-F238E27FC236}">
                <a16:creationId xmlns:a16="http://schemas.microsoft.com/office/drawing/2014/main" id="{C92D18ED-35EA-4321-85FA-64110BF8480B}"/>
              </a:ext>
            </a:extLst>
          </p:cNvPr>
          <p:cNvGraphicFramePr>
            <a:graphicFrameLocks noGrp="1"/>
          </p:cNvGraphicFramePr>
          <p:nvPr>
            <p:ph idx="1"/>
            <p:extLst>
              <p:ext uri="{D42A27DB-BD31-4B8C-83A1-F6EECF244321}">
                <p14:modId xmlns:p14="http://schemas.microsoft.com/office/powerpoint/2010/main" val="20291549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99DD941-51F0-4DFD-9A8E-4DECB990A75B}"/>
              </a:ext>
            </a:extLst>
          </p:cNvPr>
          <p:cNvSpPr txBox="1"/>
          <p:nvPr/>
        </p:nvSpPr>
        <p:spPr>
          <a:xfrm>
            <a:off x="4531360" y="6311900"/>
            <a:ext cx="7142480" cy="369332"/>
          </a:xfrm>
          <a:prstGeom prst="rect">
            <a:avLst/>
          </a:prstGeom>
          <a:noFill/>
        </p:spPr>
        <p:txBody>
          <a:bodyPr wrap="square" rtlCol="0">
            <a:spAutoFit/>
          </a:bodyPr>
          <a:lstStyle/>
          <a:p>
            <a:r>
              <a:rPr lang="en-US"/>
              <a:t>Oregon Health &amp; Science University School of Nursing</a:t>
            </a:r>
          </a:p>
        </p:txBody>
      </p:sp>
    </p:spTree>
    <p:extLst>
      <p:ext uri="{BB962C8B-B14F-4D97-AF65-F5344CB8AC3E}">
        <p14:creationId xmlns:p14="http://schemas.microsoft.com/office/powerpoint/2010/main" val="55146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D975-187D-4444-A4DB-4A89D7528AE7}"/>
              </a:ext>
            </a:extLst>
          </p:cNvPr>
          <p:cNvSpPr>
            <a:spLocks noGrp="1"/>
          </p:cNvSpPr>
          <p:nvPr>
            <p:ph type="title"/>
          </p:nvPr>
        </p:nvSpPr>
        <p:spPr/>
        <p:txBody>
          <a:bodyPr/>
          <a:lstStyle/>
          <a:p>
            <a:r>
              <a:rPr lang="en-US"/>
              <a:t>Multiple Mini Interviews</a:t>
            </a:r>
          </a:p>
        </p:txBody>
      </p:sp>
      <p:graphicFrame>
        <p:nvGraphicFramePr>
          <p:cNvPr id="5" name="Content Placeholder 2">
            <a:extLst>
              <a:ext uri="{FF2B5EF4-FFF2-40B4-BE49-F238E27FC236}">
                <a16:creationId xmlns:a16="http://schemas.microsoft.com/office/drawing/2014/main" id="{7B15BA3C-F023-4559-BB37-930B3EDE2328}"/>
              </a:ext>
            </a:extLst>
          </p:cNvPr>
          <p:cNvGraphicFramePr>
            <a:graphicFrameLocks noGrp="1"/>
          </p:cNvGraphicFramePr>
          <p:nvPr>
            <p:ph idx="1"/>
            <p:extLst>
              <p:ext uri="{D42A27DB-BD31-4B8C-83A1-F6EECF244321}">
                <p14:modId xmlns:p14="http://schemas.microsoft.com/office/powerpoint/2010/main" val="38281564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2573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3">
            <a:extLst>
              <a:ext uri="{FF2B5EF4-FFF2-40B4-BE49-F238E27FC236}">
                <a16:creationId xmlns:a16="http://schemas.microsoft.com/office/drawing/2014/main" id="{3208A850-7DF5-4235-85A4-59F485EA7E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6">
            <a:extLst>
              <a:ext uri="{FF2B5EF4-FFF2-40B4-BE49-F238E27FC236}">
                <a16:creationId xmlns:a16="http://schemas.microsoft.com/office/drawing/2014/main" id="{BE06FBBB-0E4F-45F0-A641-B38073F1C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535838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547A96CC-36B5-4A02-8425-668D5B135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516153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19">
            <a:extLst>
              <a:ext uri="{FF2B5EF4-FFF2-40B4-BE49-F238E27FC236}">
                <a16:creationId xmlns:a16="http://schemas.microsoft.com/office/drawing/2014/main" id="{2C3ED4BD-D3CB-4814-B990-A102234907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515635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F7562FD-DEEF-4659-9181-8EA0D7659C80}"/>
              </a:ext>
            </a:extLst>
          </p:cNvPr>
          <p:cNvSpPr>
            <a:spLocks noGrp="1"/>
          </p:cNvSpPr>
          <p:nvPr>
            <p:ph type="title"/>
          </p:nvPr>
        </p:nvSpPr>
        <p:spPr>
          <a:xfrm>
            <a:off x="1047280" y="5265272"/>
            <a:ext cx="10735010" cy="945314"/>
          </a:xfrm>
        </p:spPr>
        <p:txBody>
          <a:bodyPr vert="horz" lIns="91440" tIns="45720" rIns="91440" bIns="45720" rtlCol="0">
            <a:normAutofit/>
          </a:bodyPr>
          <a:lstStyle/>
          <a:p>
            <a:r>
              <a:rPr lang="en-US" sz="4000" kern="1200">
                <a:solidFill>
                  <a:srgbClr val="FFFFFF"/>
                </a:solidFill>
                <a:latin typeface="+mj-lt"/>
                <a:ea typeface="+mj-ea"/>
                <a:cs typeface="+mj-cs"/>
              </a:rPr>
              <a:t>Example of What and When</a:t>
            </a:r>
          </a:p>
        </p:txBody>
      </p:sp>
      <p:graphicFrame>
        <p:nvGraphicFramePr>
          <p:cNvPr id="4" name="Content Placeholder 3">
            <a:extLst>
              <a:ext uri="{FF2B5EF4-FFF2-40B4-BE49-F238E27FC236}">
                <a16:creationId xmlns:a16="http://schemas.microsoft.com/office/drawing/2014/main" id="{E1B831AB-7A77-45BE-B594-4356DD988A7D}"/>
              </a:ext>
            </a:extLst>
          </p:cNvPr>
          <p:cNvGraphicFramePr>
            <a:graphicFrameLocks noGrp="1"/>
          </p:cNvGraphicFramePr>
          <p:nvPr>
            <p:ph idx="1"/>
            <p:extLst>
              <p:ext uri="{D42A27DB-BD31-4B8C-83A1-F6EECF244321}">
                <p14:modId xmlns:p14="http://schemas.microsoft.com/office/powerpoint/2010/main" val="3375983908"/>
              </p:ext>
            </p:extLst>
          </p:nvPr>
        </p:nvGraphicFramePr>
        <p:xfrm>
          <a:off x="812935" y="383487"/>
          <a:ext cx="10791460" cy="4142319"/>
        </p:xfrm>
        <a:graphic>
          <a:graphicData uri="http://schemas.openxmlformats.org/drawingml/2006/table">
            <a:tbl>
              <a:tblPr firstRow="1" firstCol="1" bandRow="1">
                <a:solidFill>
                  <a:srgbClr val="F2F2F2">
                    <a:alpha val="30196"/>
                  </a:srgbClr>
                </a:solidFill>
              </a:tblPr>
              <a:tblGrid>
                <a:gridCol w="2026666">
                  <a:extLst>
                    <a:ext uri="{9D8B030D-6E8A-4147-A177-3AD203B41FA5}">
                      <a16:colId xmlns:a16="http://schemas.microsoft.com/office/drawing/2014/main" val="3488118363"/>
                    </a:ext>
                  </a:extLst>
                </a:gridCol>
                <a:gridCol w="3551356">
                  <a:extLst>
                    <a:ext uri="{9D8B030D-6E8A-4147-A177-3AD203B41FA5}">
                      <a16:colId xmlns:a16="http://schemas.microsoft.com/office/drawing/2014/main" val="3906020174"/>
                    </a:ext>
                  </a:extLst>
                </a:gridCol>
                <a:gridCol w="2733978">
                  <a:extLst>
                    <a:ext uri="{9D8B030D-6E8A-4147-A177-3AD203B41FA5}">
                      <a16:colId xmlns:a16="http://schemas.microsoft.com/office/drawing/2014/main" val="123483171"/>
                    </a:ext>
                  </a:extLst>
                </a:gridCol>
                <a:gridCol w="2479460">
                  <a:extLst>
                    <a:ext uri="{9D8B030D-6E8A-4147-A177-3AD203B41FA5}">
                      <a16:colId xmlns:a16="http://schemas.microsoft.com/office/drawing/2014/main" val="1924549482"/>
                    </a:ext>
                  </a:extLst>
                </a:gridCol>
              </a:tblGrid>
              <a:tr h="370734">
                <a:tc>
                  <a:txBody>
                    <a:bodyPr/>
                    <a:lstStyle/>
                    <a:p>
                      <a:pPr marL="0" marR="0" indent="0" algn="l">
                        <a:lnSpc>
                          <a:spcPct val="107000"/>
                        </a:lnSpc>
                        <a:spcBef>
                          <a:spcPts val="0"/>
                        </a:spcBef>
                        <a:spcAft>
                          <a:spcPts val="800"/>
                        </a:spcAft>
                      </a:pPr>
                      <a:r>
                        <a:rPr lang="en-US" sz="1200" b="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80709" marR="49581" marT="62084" marB="62084" anchor="ctr">
                    <a:lnL w="19050" cap="flat" cmpd="sng" algn="ctr">
                      <a:noFill/>
                      <a:prstDash val="solid"/>
                    </a:lnL>
                    <a:lnR w="12700" cmpd="sng">
                      <a:noFill/>
                    </a:lnR>
                    <a:lnT w="19050" cap="flat" cmpd="sng" algn="ctr">
                      <a:noFill/>
                      <a:prstDash val="soli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a:lnSpc>
                          <a:spcPct val="107000"/>
                        </a:lnSpc>
                        <a:spcBef>
                          <a:spcPts val="0"/>
                        </a:spcBef>
                        <a:spcAft>
                          <a:spcPts val="0"/>
                        </a:spcAft>
                      </a:pPr>
                      <a:r>
                        <a:rPr lang="en-US" sz="1200" b="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Experiences</a:t>
                      </a:r>
                    </a:p>
                  </a:txBody>
                  <a:tcPr marL="80709" marR="49581" marT="62084" marB="62084" anchor="ctr">
                    <a:lnL w="12700" cmpd="sng">
                      <a:noFill/>
                    </a:lnL>
                    <a:lnR w="12700" cmpd="sng">
                      <a:noFill/>
                    </a:lnR>
                    <a:lnT w="19050" cap="flat" cmpd="sng" algn="ctr">
                      <a:noFill/>
                      <a:prstDash val="soli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a:lnSpc>
                          <a:spcPct val="107000"/>
                        </a:lnSpc>
                        <a:spcBef>
                          <a:spcPts val="0"/>
                        </a:spcBef>
                        <a:spcAft>
                          <a:spcPts val="0"/>
                        </a:spcAft>
                      </a:pPr>
                      <a:r>
                        <a:rPr lang="en-US" sz="1200" b="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Attributes</a:t>
                      </a:r>
                    </a:p>
                  </a:txBody>
                  <a:tcPr marL="80709" marR="49581" marT="62084" marB="62084" anchor="ctr">
                    <a:lnL w="12700" cmpd="sng">
                      <a:noFill/>
                    </a:lnL>
                    <a:lnR w="12700" cmpd="sng">
                      <a:noFill/>
                    </a:lnR>
                    <a:lnT w="19050" cap="flat" cmpd="sng" algn="ctr">
                      <a:noFill/>
                      <a:prstDash val="soli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a:lnSpc>
                          <a:spcPct val="107000"/>
                        </a:lnSpc>
                        <a:spcBef>
                          <a:spcPts val="0"/>
                        </a:spcBef>
                        <a:spcAft>
                          <a:spcPts val="0"/>
                        </a:spcAft>
                      </a:pPr>
                      <a:r>
                        <a:rPr lang="en-US" sz="1200" b="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Academic metrics</a:t>
                      </a:r>
                    </a:p>
                  </a:txBody>
                  <a:tcPr marL="80709" marR="49581" marT="62084" marB="62084" anchor="ctr">
                    <a:lnL w="12700" cmpd="sng">
                      <a:noFill/>
                    </a:lnL>
                    <a:lnR w="12700" cmpd="sng">
                      <a:noFill/>
                    </a:lnR>
                    <a:lnT w="19050" cap="flat" cmpd="sng" algn="ctr">
                      <a:noFill/>
                      <a:prstDash val="soli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284133272"/>
                  </a:ext>
                </a:extLst>
              </a:tr>
              <a:tr h="2089024">
                <a:tc>
                  <a:txBody>
                    <a:bodyPr/>
                    <a:lstStyle/>
                    <a:p>
                      <a:pPr marL="75565" marR="0" indent="0" algn="l">
                        <a:lnSpc>
                          <a:spcPct val="107000"/>
                        </a:lnSpc>
                        <a:spcBef>
                          <a:spcPts val="0"/>
                        </a:spcBef>
                        <a:spcAft>
                          <a:spcPts val="0"/>
                        </a:spcAft>
                      </a:pPr>
                      <a:r>
                        <a:rPr lang="en-US" sz="12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Assessed at initial screen</a:t>
                      </a:r>
                    </a:p>
                  </a:txBody>
                  <a:tcPr marL="80709" marR="49581" marT="62084" marB="62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tc>
                  <a:txBody>
                    <a:bodyPr/>
                    <a:lstStyle/>
                    <a:p>
                      <a:pPr marL="342900" marR="0" lvl="0" indent="-342900" algn="l" fontAlgn="base">
                        <a:lnSpc>
                          <a:spcPct val="107000"/>
                        </a:lnSpc>
                        <a:spcBef>
                          <a:spcPts val="0"/>
                        </a:spcBef>
                        <a:spcAft>
                          <a:spcPts val="60"/>
                        </a:spcAft>
                        <a:buClr>
                          <a:srgbClr val="181717"/>
                        </a:buClr>
                        <a:buSzPts val="650"/>
                        <a:buFont typeface="Arial" panose="020B0604020202020204" pitchFamily="34" charset="0"/>
                        <a:buChar char="•"/>
                      </a:pPr>
                      <a:r>
                        <a:rPr lang="en-US" sz="1200" u="none" strike="noStrike" cap="none" spc="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Experiences with adversity</a:t>
                      </a:r>
                    </a:p>
                    <a:p>
                      <a:pPr marL="78740" marR="0" indent="0" algn="l">
                        <a:lnSpc>
                          <a:spcPct val="107000"/>
                        </a:lnSpc>
                        <a:spcBef>
                          <a:spcPts val="0"/>
                        </a:spcBef>
                        <a:spcAft>
                          <a:spcPts val="205"/>
                        </a:spcAft>
                      </a:pPr>
                      <a:r>
                        <a:rPr lang="en-US" sz="12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(economic, educational, ethnic/cultural, family)</a:t>
                      </a:r>
                    </a:p>
                    <a:p>
                      <a:pPr marL="342900" marR="0" lvl="0" indent="-342900" algn="l" fontAlgn="base">
                        <a:lnSpc>
                          <a:spcPct val="107000"/>
                        </a:lnSpc>
                        <a:spcBef>
                          <a:spcPts val="0"/>
                        </a:spcBef>
                        <a:spcAft>
                          <a:spcPts val="170"/>
                        </a:spcAft>
                        <a:buClr>
                          <a:srgbClr val="181717"/>
                        </a:buClr>
                        <a:buSzPts val="650"/>
                        <a:buFont typeface="Arial" panose="020B0604020202020204" pitchFamily="34" charset="0"/>
                        <a:buChar char="•"/>
                      </a:pPr>
                      <a:r>
                        <a:rPr lang="en-US" sz="1200" u="none" strike="noStrike" cap="none" spc="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Paid or volunteer healthcare experiences</a:t>
                      </a:r>
                    </a:p>
                    <a:p>
                      <a:pPr marL="342900" marR="0" lvl="0" indent="-342900" algn="l" fontAlgn="base">
                        <a:lnSpc>
                          <a:spcPct val="107000"/>
                        </a:lnSpc>
                        <a:spcBef>
                          <a:spcPts val="0"/>
                        </a:spcBef>
                        <a:spcAft>
                          <a:spcPts val="50"/>
                        </a:spcAft>
                        <a:buClr>
                          <a:srgbClr val="181717"/>
                        </a:buClr>
                        <a:buSzPts val="650"/>
                        <a:buFont typeface="Arial" panose="020B0604020202020204" pitchFamily="34" charset="0"/>
                        <a:buChar char="•"/>
                      </a:pPr>
                      <a:r>
                        <a:rPr lang="en-US" sz="1200" u="none" strike="noStrike" cap="none" spc="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Coming from host campus</a:t>
                      </a:r>
                    </a:p>
                    <a:p>
                      <a:pPr marL="78740" marR="0" indent="0" algn="l">
                        <a:lnSpc>
                          <a:spcPct val="107000"/>
                        </a:lnSpc>
                        <a:spcBef>
                          <a:spcPts val="0"/>
                        </a:spcBef>
                        <a:spcAft>
                          <a:spcPts val="205"/>
                        </a:spcAft>
                      </a:pPr>
                      <a:r>
                        <a:rPr lang="en-US" sz="12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(for regional campus applicants)</a:t>
                      </a:r>
                    </a:p>
                    <a:p>
                      <a:pPr marL="342900" marR="0" lvl="0" indent="-342900" algn="l" fontAlgn="base">
                        <a:lnSpc>
                          <a:spcPct val="107000"/>
                        </a:lnSpc>
                        <a:spcBef>
                          <a:spcPts val="0"/>
                        </a:spcBef>
                        <a:spcAft>
                          <a:spcPts val="165"/>
                        </a:spcAft>
                        <a:buClr>
                          <a:srgbClr val="181717"/>
                        </a:buClr>
                        <a:buSzPts val="650"/>
                        <a:buFont typeface="Arial" panose="020B0604020202020204" pitchFamily="34" charset="0"/>
                        <a:buChar char="•"/>
                      </a:pPr>
                      <a:r>
                        <a:rPr lang="en-US" sz="1200" u="none" strike="noStrike" cap="none" spc="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State resident</a:t>
                      </a:r>
                    </a:p>
                    <a:p>
                      <a:pPr marL="342900" marR="0" lvl="0" indent="-342900" algn="l" fontAlgn="base">
                        <a:lnSpc>
                          <a:spcPct val="107000"/>
                        </a:lnSpc>
                        <a:spcBef>
                          <a:spcPts val="0"/>
                        </a:spcBef>
                        <a:spcAft>
                          <a:spcPts val="170"/>
                        </a:spcAft>
                        <a:buClr>
                          <a:srgbClr val="181717"/>
                        </a:buClr>
                        <a:buSzPts val="650"/>
                        <a:buFont typeface="Arial" panose="020B0604020202020204" pitchFamily="34" charset="0"/>
                        <a:buChar char="•"/>
                      </a:pPr>
                      <a:r>
                        <a:rPr lang="en-US" sz="1200" u="none" strike="noStrike" cap="none" spc="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Rural resident</a:t>
                      </a:r>
                    </a:p>
                    <a:p>
                      <a:pPr marL="342900" marR="0" lvl="0" indent="-342900" algn="l" fontAlgn="base">
                        <a:lnSpc>
                          <a:spcPct val="107000"/>
                        </a:lnSpc>
                        <a:spcBef>
                          <a:spcPts val="0"/>
                        </a:spcBef>
                        <a:spcAft>
                          <a:spcPts val="170"/>
                        </a:spcAft>
                        <a:buClr>
                          <a:srgbClr val="181717"/>
                        </a:buClr>
                        <a:buSzPts val="650"/>
                        <a:buFont typeface="Arial" panose="020B0604020202020204" pitchFamily="34" charset="0"/>
                        <a:buChar char="•"/>
                      </a:pPr>
                      <a:r>
                        <a:rPr lang="en-US" sz="1200" u="none" strike="noStrike" cap="none" spc="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First generation college student</a:t>
                      </a:r>
                    </a:p>
                    <a:p>
                      <a:pPr marL="342900" marR="0" lvl="0" indent="-342900" algn="l" fontAlgn="base">
                        <a:lnSpc>
                          <a:spcPct val="107000"/>
                        </a:lnSpc>
                        <a:spcBef>
                          <a:spcPts val="0"/>
                        </a:spcBef>
                        <a:spcAft>
                          <a:spcPts val="0"/>
                        </a:spcAft>
                        <a:buClr>
                          <a:srgbClr val="181717"/>
                        </a:buClr>
                        <a:buSzPts val="650"/>
                        <a:buFont typeface="Arial" panose="020B0604020202020204" pitchFamily="34" charset="0"/>
                        <a:buChar char="•"/>
                      </a:pPr>
                      <a:r>
                        <a:rPr lang="en-US" sz="1200" u="none" strike="noStrike" cap="none" spc="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Underrepresented minority</a:t>
                      </a:r>
                    </a:p>
                  </a:txBody>
                  <a:tcPr marL="80709" marR="49581" marT="62084" marB="62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tc>
                  <a:txBody>
                    <a:bodyPr/>
                    <a:lstStyle/>
                    <a:p>
                      <a:pPr marL="0" marR="0" indent="0" algn="l">
                        <a:lnSpc>
                          <a:spcPct val="107000"/>
                        </a:lnSpc>
                        <a:spcBef>
                          <a:spcPts val="0"/>
                        </a:spcBef>
                        <a:spcAft>
                          <a:spcPts val="800"/>
                        </a:spcAft>
                      </a:pPr>
                      <a:r>
                        <a:rPr lang="en-US" sz="12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80709" marR="49581" marT="62084" marB="62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tc>
                  <a:txBody>
                    <a:bodyPr/>
                    <a:lstStyle/>
                    <a:p>
                      <a:pPr marL="342900" marR="0" lvl="0" indent="-342900" algn="l" fontAlgn="base">
                        <a:lnSpc>
                          <a:spcPct val="107000"/>
                        </a:lnSpc>
                        <a:spcBef>
                          <a:spcPts val="0"/>
                        </a:spcBef>
                        <a:spcAft>
                          <a:spcPts val="170"/>
                        </a:spcAft>
                        <a:buClr>
                          <a:srgbClr val="181717"/>
                        </a:buClr>
                        <a:buSzPts val="650"/>
                        <a:buFont typeface="Arial" panose="020B0604020202020204" pitchFamily="34" charset="0"/>
                        <a:buChar char="•"/>
                      </a:pPr>
                      <a:r>
                        <a:rPr lang="en-US" sz="1200" u="none" strike="noStrike" cap="none" spc="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GPA</a:t>
                      </a:r>
                    </a:p>
                    <a:p>
                      <a:pPr marL="342900" marR="0" lvl="0" indent="-342900" algn="l" fontAlgn="base">
                        <a:lnSpc>
                          <a:spcPct val="127000"/>
                        </a:lnSpc>
                        <a:spcBef>
                          <a:spcPts val="0"/>
                        </a:spcBef>
                        <a:spcAft>
                          <a:spcPts val="70"/>
                        </a:spcAft>
                        <a:buClr>
                          <a:srgbClr val="181717"/>
                        </a:buClr>
                        <a:buSzPts val="650"/>
                        <a:buFont typeface="Arial" panose="020B0604020202020204" pitchFamily="34" charset="0"/>
                        <a:buChar char="•"/>
                      </a:pPr>
                      <a:r>
                        <a:rPr lang="en-US" sz="1200" u="none" strike="noStrike" cap="none" spc="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Completion of specific prerequisites by application deadline</a:t>
                      </a:r>
                    </a:p>
                    <a:p>
                      <a:pPr marL="342900" marR="0" lvl="0" indent="-342900" algn="l" fontAlgn="base">
                        <a:lnSpc>
                          <a:spcPct val="107000"/>
                        </a:lnSpc>
                        <a:spcBef>
                          <a:spcPts val="0"/>
                        </a:spcBef>
                        <a:spcAft>
                          <a:spcPts val="170"/>
                        </a:spcAft>
                        <a:buClr>
                          <a:srgbClr val="181717"/>
                        </a:buClr>
                        <a:buSzPts val="650"/>
                        <a:buFont typeface="Arial" panose="020B0604020202020204" pitchFamily="34" charset="0"/>
                        <a:buChar char="•"/>
                      </a:pPr>
                      <a:r>
                        <a:rPr lang="en-US" sz="1200" u="none" strike="noStrike" cap="none" spc="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Additional degrees</a:t>
                      </a:r>
                    </a:p>
                    <a:p>
                      <a:pPr marL="342900" marR="0" lvl="0" indent="-342900" algn="l" fontAlgn="base">
                        <a:lnSpc>
                          <a:spcPct val="107000"/>
                        </a:lnSpc>
                        <a:spcBef>
                          <a:spcPts val="0"/>
                        </a:spcBef>
                        <a:spcAft>
                          <a:spcPts val="0"/>
                        </a:spcAft>
                        <a:buClr>
                          <a:srgbClr val="181717"/>
                        </a:buClr>
                        <a:buSzPts val="650"/>
                        <a:buFont typeface="Arial" panose="020B0604020202020204" pitchFamily="34" charset="0"/>
                        <a:buChar char="•"/>
                      </a:pPr>
                      <a:r>
                        <a:rPr lang="en-US" sz="1200" u="none" strike="noStrike" cap="none" spc="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Completion of chemistry</a:t>
                      </a:r>
                    </a:p>
                  </a:txBody>
                  <a:tcPr marL="80709" marR="49581" marT="62084" marB="62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30196"/>
                      </a:srgbClr>
                    </a:solidFill>
                  </a:tcPr>
                </a:tc>
                <a:extLst>
                  <a:ext uri="{0D108BD9-81ED-4DB2-BD59-A6C34878D82A}">
                    <a16:rowId xmlns:a16="http://schemas.microsoft.com/office/drawing/2014/main" val="2449605772"/>
                  </a:ext>
                </a:extLst>
              </a:tr>
              <a:tr h="1682561">
                <a:tc>
                  <a:txBody>
                    <a:bodyPr/>
                    <a:lstStyle/>
                    <a:p>
                      <a:pPr marL="75565" marR="0" indent="0" algn="l">
                        <a:lnSpc>
                          <a:spcPct val="107000"/>
                        </a:lnSpc>
                        <a:spcBef>
                          <a:spcPts val="0"/>
                        </a:spcBef>
                        <a:spcAft>
                          <a:spcPts val="0"/>
                        </a:spcAft>
                      </a:pPr>
                      <a:r>
                        <a:rPr lang="en-US" sz="12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Assessed at Interview</a:t>
                      </a:r>
                    </a:p>
                  </a:txBody>
                  <a:tcPr marL="80709" marR="49581" marT="62084" marB="62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342900" marR="0" lvl="0" indent="-342900" algn="l" fontAlgn="base">
                        <a:lnSpc>
                          <a:spcPct val="107000"/>
                        </a:lnSpc>
                        <a:spcBef>
                          <a:spcPts val="0"/>
                        </a:spcBef>
                        <a:spcAft>
                          <a:spcPts val="170"/>
                        </a:spcAft>
                        <a:buClr>
                          <a:srgbClr val="181717"/>
                        </a:buClr>
                        <a:buSzPts val="650"/>
                        <a:buFont typeface="Arial" panose="020B0604020202020204" pitchFamily="34" charset="0"/>
                        <a:buChar char="•"/>
                      </a:pPr>
                      <a:r>
                        <a:rPr lang="en-US" sz="1200" u="none" strike="noStrike" cap="none" spc="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Leadership experiences</a:t>
                      </a:r>
                    </a:p>
                    <a:p>
                      <a:pPr marL="342900" marR="0" lvl="0" indent="-342900" algn="l" fontAlgn="base">
                        <a:lnSpc>
                          <a:spcPct val="107000"/>
                        </a:lnSpc>
                        <a:spcBef>
                          <a:spcPts val="0"/>
                        </a:spcBef>
                        <a:spcAft>
                          <a:spcPts val="0"/>
                        </a:spcAft>
                        <a:buClr>
                          <a:srgbClr val="181717"/>
                        </a:buClr>
                        <a:buSzPts val="650"/>
                        <a:buFont typeface="Arial" panose="020B0604020202020204" pitchFamily="34" charset="0"/>
                        <a:buChar char="•"/>
                      </a:pPr>
                      <a:r>
                        <a:rPr lang="en-US" sz="1200" u="none" strike="noStrike" cap="none" spc="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Experience with diverse or underserved population</a:t>
                      </a:r>
                    </a:p>
                  </a:txBody>
                  <a:tcPr marL="80709" marR="49581" marT="62084" marB="62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342900" marR="0" lvl="0" indent="-342900" algn="l" fontAlgn="base">
                        <a:lnSpc>
                          <a:spcPct val="107000"/>
                        </a:lnSpc>
                        <a:spcBef>
                          <a:spcPts val="0"/>
                        </a:spcBef>
                        <a:spcAft>
                          <a:spcPts val="170"/>
                        </a:spcAft>
                        <a:buClr>
                          <a:srgbClr val="181717"/>
                        </a:buClr>
                        <a:buSzPts val="650"/>
                        <a:buFont typeface="Arial" panose="020B0604020202020204" pitchFamily="34" charset="0"/>
                        <a:buChar char="•"/>
                      </a:pPr>
                      <a:r>
                        <a:rPr lang="en-US" sz="1200" u="none" strike="noStrike" cap="none" spc="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Commitment to Social Justice</a:t>
                      </a:r>
                    </a:p>
                    <a:p>
                      <a:pPr marL="342900" marR="0" lvl="0" indent="-342900" algn="l" fontAlgn="base">
                        <a:lnSpc>
                          <a:spcPct val="107000"/>
                        </a:lnSpc>
                        <a:spcBef>
                          <a:spcPts val="0"/>
                        </a:spcBef>
                        <a:spcAft>
                          <a:spcPts val="170"/>
                        </a:spcAft>
                        <a:buClr>
                          <a:srgbClr val="181717"/>
                        </a:buClr>
                        <a:buSzPts val="650"/>
                        <a:buFont typeface="Arial" panose="020B0604020202020204" pitchFamily="34" charset="0"/>
                        <a:buChar char="•"/>
                      </a:pPr>
                      <a:r>
                        <a:rPr lang="en-US" sz="1200" u="none" strike="noStrike" cap="none" spc="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Oral Communication</a:t>
                      </a:r>
                    </a:p>
                    <a:p>
                      <a:pPr marL="342900" marR="0" lvl="0" indent="-342900" algn="l" fontAlgn="base">
                        <a:lnSpc>
                          <a:spcPct val="107000"/>
                        </a:lnSpc>
                        <a:spcBef>
                          <a:spcPts val="0"/>
                        </a:spcBef>
                        <a:spcAft>
                          <a:spcPts val="170"/>
                        </a:spcAft>
                        <a:buClr>
                          <a:srgbClr val="181717"/>
                        </a:buClr>
                        <a:buSzPts val="650"/>
                        <a:buFont typeface="Arial" panose="020B0604020202020204" pitchFamily="34" charset="0"/>
                        <a:buChar char="•"/>
                      </a:pPr>
                      <a:r>
                        <a:rPr lang="en-US" sz="1200" u="none" strike="noStrike" cap="none" spc="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Written Communication</a:t>
                      </a:r>
                    </a:p>
                    <a:p>
                      <a:pPr marL="342900" marR="0" lvl="0" indent="-342900" algn="l" fontAlgn="base">
                        <a:lnSpc>
                          <a:spcPct val="107000"/>
                        </a:lnSpc>
                        <a:spcBef>
                          <a:spcPts val="0"/>
                        </a:spcBef>
                        <a:spcAft>
                          <a:spcPts val="165"/>
                        </a:spcAft>
                        <a:buClr>
                          <a:srgbClr val="181717"/>
                        </a:buClr>
                        <a:buSzPts val="650"/>
                        <a:buFont typeface="Arial" panose="020B0604020202020204" pitchFamily="34" charset="0"/>
                        <a:buChar char="•"/>
                      </a:pPr>
                      <a:r>
                        <a:rPr lang="en-US" sz="1200" u="none" strike="noStrike" cap="none" spc="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Values that align with the profession</a:t>
                      </a:r>
                    </a:p>
                    <a:p>
                      <a:pPr marL="342900" marR="0" lvl="0" indent="-342900" algn="l" fontAlgn="base">
                        <a:lnSpc>
                          <a:spcPct val="107000"/>
                        </a:lnSpc>
                        <a:spcBef>
                          <a:spcPts val="0"/>
                        </a:spcBef>
                        <a:spcAft>
                          <a:spcPts val="180"/>
                        </a:spcAft>
                        <a:buClr>
                          <a:srgbClr val="181717"/>
                        </a:buClr>
                        <a:buSzPts val="650"/>
                        <a:buFont typeface="Arial" panose="020B0604020202020204" pitchFamily="34" charset="0"/>
                        <a:buChar char="•"/>
                      </a:pPr>
                      <a:r>
                        <a:rPr lang="en-US" sz="1200" u="none" strike="noStrike" cap="none" spc="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Motivational fit for the profession</a:t>
                      </a:r>
                    </a:p>
                    <a:p>
                      <a:pPr marL="342900" marR="0" lvl="0" indent="-342900" algn="l" fontAlgn="base">
                        <a:lnSpc>
                          <a:spcPct val="107000"/>
                        </a:lnSpc>
                        <a:spcBef>
                          <a:spcPts val="0"/>
                        </a:spcBef>
                        <a:spcAft>
                          <a:spcPts val="170"/>
                        </a:spcAft>
                        <a:buClr>
                          <a:srgbClr val="181717"/>
                        </a:buClr>
                        <a:buSzPts val="650"/>
                        <a:buFont typeface="Arial" panose="020B0604020202020204" pitchFamily="34" charset="0"/>
                        <a:buChar char="•"/>
                      </a:pPr>
                      <a:r>
                        <a:rPr lang="en-US" sz="1200" u="none" strike="noStrike" cap="none" spc="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Ability to tolerate stress</a:t>
                      </a:r>
                    </a:p>
                    <a:p>
                      <a:pPr marL="342900" marR="0" lvl="0" indent="-342900" algn="l" fontAlgn="base">
                        <a:lnSpc>
                          <a:spcPct val="107000"/>
                        </a:lnSpc>
                        <a:spcBef>
                          <a:spcPts val="0"/>
                        </a:spcBef>
                        <a:spcAft>
                          <a:spcPts val="0"/>
                        </a:spcAft>
                        <a:buClr>
                          <a:srgbClr val="181717"/>
                        </a:buClr>
                        <a:buSzPts val="650"/>
                        <a:buFont typeface="Arial" panose="020B0604020202020204" pitchFamily="34" charset="0"/>
                        <a:buChar char="•"/>
                      </a:pPr>
                      <a:r>
                        <a:rPr lang="en-US" sz="1200" u="none" strike="noStrike" cap="none" spc="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Ability to learn from experiences</a:t>
                      </a:r>
                    </a:p>
                  </a:txBody>
                  <a:tcPr marL="80709" marR="49581" marT="62084" marB="62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a:lnSpc>
                          <a:spcPct val="107000"/>
                        </a:lnSpc>
                        <a:spcBef>
                          <a:spcPts val="0"/>
                        </a:spcBef>
                        <a:spcAft>
                          <a:spcPts val="800"/>
                        </a:spcAft>
                      </a:pPr>
                      <a:r>
                        <a:rPr lang="en-US" sz="12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80709" marR="49581" marT="62084" marB="62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94305644"/>
                  </a:ext>
                </a:extLst>
              </a:tr>
            </a:tbl>
          </a:graphicData>
        </a:graphic>
      </p:graphicFrame>
      <p:sp>
        <p:nvSpPr>
          <p:cNvPr id="3" name="TextBox 2">
            <a:extLst>
              <a:ext uri="{FF2B5EF4-FFF2-40B4-BE49-F238E27FC236}">
                <a16:creationId xmlns:a16="http://schemas.microsoft.com/office/drawing/2014/main" id="{1828AE7D-2167-46F1-82DE-FCFDD19CB38C}"/>
              </a:ext>
            </a:extLst>
          </p:cNvPr>
          <p:cNvSpPr txBox="1"/>
          <p:nvPr/>
        </p:nvSpPr>
        <p:spPr>
          <a:xfrm>
            <a:off x="7233920" y="4610358"/>
            <a:ext cx="2723566" cy="369332"/>
          </a:xfrm>
          <a:prstGeom prst="rect">
            <a:avLst/>
          </a:prstGeom>
          <a:noFill/>
        </p:spPr>
        <p:txBody>
          <a:bodyPr wrap="none" rtlCol="0">
            <a:spAutoFit/>
          </a:bodyPr>
          <a:lstStyle/>
          <a:p>
            <a:r>
              <a:rPr lang="en-US" err="1"/>
              <a:t>Wros</a:t>
            </a:r>
            <a:r>
              <a:rPr lang="en-US"/>
              <a:t>, P. &amp; </a:t>
            </a:r>
            <a:r>
              <a:rPr lang="en-US" err="1"/>
              <a:t>Noone</a:t>
            </a:r>
            <a:r>
              <a:rPr lang="en-US"/>
              <a:t>, J. (2018)</a:t>
            </a:r>
          </a:p>
        </p:txBody>
      </p:sp>
    </p:spTree>
    <p:extLst>
      <p:ext uri="{BB962C8B-B14F-4D97-AF65-F5344CB8AC3E}">
        <p14:creationId xmlns:p14="http://schemas.microsoft.com/office/powerpoint/2010/main" val="1897295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5"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B5D0618-6A69-4CDA-B0A9-0D9E6D9DE33B}"/>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kern="1200">
                <a:solidFill>
                  <a:srgbClr val="FFFFFF"/>
                </a:solidFill>
                <a:latin typeface="+mj-lt"/>
                <a:ea typeface="+mj-ea"/>
                <a:cs typeface="+mj-cs"/>
              </a:rPr>
              <a:t>Scoring Rubric for Essays</a:t>
            </a:r>
          </a:p>
        </p:txBody>
      </p:sp>
      <p:pic>
        <p:nvPicPr>
          <p:cNvPr id="5" name="Content Placeholder 4">
            <a:extLst>
              <a:ext uri="{FF2B5EF4-FFF2-40B4-BE49-F238E27FC236}">
                <a16:creationId xmlns:a16="http://schemas.microsoft.com/office/drawing/2014/main" id="{C6FB4F1B-5A34-4A28-A543-46073FF139F5}"/>
              </a:ext>
            </a:extLst>
          </p:cNvPr>
          <p:cNvPicPr>
            <a:picLocks noGrp="1" noChangeAspect="1"/>
          </p:cNvPicPr>
          <p:nvPr>
            <p:ph idx="1"/>
          </p:nvPr>
        </p:nvPicPr>
        <p:blipFill>
          <a:blip r:embed="rId3"/>
          <a:stretch>
            <a:fillRect/>
          </a:stretch>
        </p:blipFill>
        <p:spPr>
          <a:xfrm>
            <a:off x="1398136" y="2545195"/>
            <a:ext cx="4802404" cy="3446789"/>
          </a:xfrm>
          <a:prstGeom prst="rect">
            <a:avLst/>
          </a:prstGeom>
        </p:spPr>
      </p:pic>
      <p:graphicFrame>
        <p:nvGraphicFramePr>
          <p:cNvPr id="8" name="Table 7">
            <a:extLst>
              <a:ext uri="{FF2B5EF4-FFF2-40B4-BE49-F238E27FC236}">
                <a16:creationId xmlns:a16="http://schemas.microsoft.com/office/drawing/2014/main" id="{3CB7CF11-E24A-49F7-9435-0C9B0DF33CC9}"/>
              </a:ext>
            </a:extLst>
          </p:cNvPr>
          <p:cNvGraphicFramePr>
            <a:graphicFrameLocks noGrp="1"/>
          </p:cNvGraphicFramePr>
          <p:nvPr>
            <p:extLst>
              <p:ext uri="{D42A27DB-BD31-4B8C-83A1-F6EECF244321}">
                <p14:modId xmlns:p14="http://schemas.microsoft.com/office/powerpoint/2010/main" val="424953197"/>
              </p:ext>
            </p:extLst>
          </p:nvPr>
        </p:nvGraphicFramePr>
        <p:xfrm>
          <a:off x="6678814" y="2957208"/>
          <a:ext cx="4420445" cy="2193749"/>
        </p:xfrm>
        <a:graphic>
          <a:graphicData uri="http://schemas.openxmlformats.org/drawingml/2006/table">
            <a:tbl>
              <a:tblPr firstRow="1" firstCol="1" bandRow="1">
                <a:tableStyleId>{5C22544A-7EE6-4342-B048-85BDC9FD1C3A}</a:tableStyleId>
              </a:tblPr>
              <a:tblGrid>
                <a:gridCol w="753448">
                  <a:extLst>
                    <a:ext uri="{9D8B030D-6E8A-4147-A177-3AD203B41FA5}">
                      <a16:colId xmlns:a16="http://schemas.microsoft.com/office/drawing/2014/main" val="3498015480"/>
                    </a:ext>
                  </a:extLst>
                </a:gridCol>
                <a:gridCol w="3666997">
                  <a:extLst>
                    <a:ext uri="{9D8B030D-6E8A-4147-A177-3AD203B41FA5}">
                      <a16:colId xmlns:a16="http://schemas.microsoft.com/office/drawing/2014/main" val="720098225"/>
                    </a:ext>
                  </a:extLst>
                </a:gridCol>
              </a:tblGrid>
              <a:tr h="292445">
                <a:tc>
                  <a:txBody>
                    <a:bodyPr/>
                    <a:lstStyle/>
                    <a:p>
                      <a:pPr marL="0" marR="0">
                        <a:spcBef>
                          <a:spcPts val="0"/>
                        </a:spcBef>
                        <a:spcAft>
                          <a:spcPts val="0"/>
                        </a:spcAft>
                      </a:pPr>
                      <a:r>
                        <a:rPr lang="en-US" sz="1600" kern="1200">
                          <a:effectLst/>
                        </a:rPr>
                        <a:t>Points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kern="1200">
                          <a:effectLst/>
                        </a:rPr>
                        <a:t>Criteria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66772574"/>
                  </a:ext>
                </a:extLst>
              </a:tr>
              <a:tr h="584892">
                <a:tc>
                  <a:txBody>
                    <a:bodyPr/>
                    <a:lstStyle/>
                    <a:p>
                      <a:pPr marL="0" marR="0">
                        <a:spcBef>
                          <a:spcPts val="0"/>
                        </a:spcBef>
                        <a:spcAft>
                          <a:spcPts val="0"/>
                        </a:spcAft>
                      </a:pPr>
                      <a:r>
                        <a:rPr lang="en-US" sz="1600" kern="1200">
                          <a:effectLst/>
                        </a:rPr>
                        <a:t>1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kern="1200">
                          <a:effectLst/>
                        </a:rPr>
                        <a:t>SELF: Either talks only about self or makes no mention of inclusivity or diversity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24604678"/>
                  </a:ext>
                </a:extLst>
              </a:tr>
              <a:tr h="584892">
                <a:tc>
                  <a:txBody>
                    <a:bodyPr/>
                    <a:lstStyle/>
                    <a:p>
                      <a:pPr marL="0" marR="0">
                        <a:spcBef>
                          <a:spcPts val="0"/>
                        </a:spcBef>
                        <a:spcAft>
                          <a:spcPts val="0"/>
                        </a:spcAft>
                      </a:pPr>
                      <a:r>
                        <a:rPr lang="en-US" sz="1600" kern="1200">
                          <a:effectLst/>
                        </a:rPr>
                        <a:t>2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kern="1200">
                          <a:effectLst/>
                        </a:rPr>
                        <a:t>OTHERS: Goes beyond self, includes immediate circle of understanding, demonstrates understanding beyond self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2023158"/>
                  </a:ext>
                </a:extLst>
              </a:tr>
              <a:tr h="584892">
                <a:tc>
                  <a:txBody>
                    <a:bodyPr/>
                    <a:lstStyle/>
                    <a:p>
                      <a:pPr marL="0" marR="0">
                        <a:spcBef>
                          <a:spcPts val="0"/>
                        </a:spcBef>
                        <a:spcAft>
                          <a:spcPts val="0"/>
                        </a:spcAft>
                      </a:pPr>
                      <a:r>
                        <a:rPr lang="en-US" sz="1600" kern="1200">
                          <a:effectLst/>
                        </a:rPr>
                        <a:t>3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kern="1200">
                          <a:effectLst/>
                        </a:rPr>
                        <a:t>GLOBAL: Broad demonstration, beyond immediate community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59127527"/>
                  </a:ext>
                </a:extLst>
              </a:tr>
            </a:tbl>
          </a:graphicData>
        </a:graphic>
      </p:graphicFrame>
      <p:sp>
        <p:nvSpPr>
          <p:cNvPr id="9" name="Rectangle 1">
            <a:extLst>
              <a:ext uri="{FF2B5EF4-FFF2-40B4-BE49-F238E27FC236}">
                <a16:creationId xmlns:a16="http://schemas.microsoft.com/office/drawing/2014/main" id="{B57EFA32-B852-4C8A-AA74-DA0C63084127}"/>
              </a:ext>
            </a:extLst>
          </p:cNvPr>
          <p:cNvSpPr>
            <a:spLocks noChangeArrowheads="1"/>
          </p:cNvSpPr>
          <p:nvPr/>
        </p:nvSpPr>
        <p:spPr bwMode="auto">
          <a:xfrm>
            <a:off x="6479354" y="2332888"/>
            <a:ext cx="17451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Diversity scoring:   </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20" name="TextBox 19">
            <a:extLst>
              <a:ext uri="{FF2B5EF4-FFF2-40B4-BE49-F238E27FC236}">
                <a16:creationId xmlns:a16="http://schemas.microsoft.com/office/drawing/2014/main" id="{140C2336-B4FE-4E28-9B46-E04B5C4C158C}"/>
              </a:ext>
            </a:extLst>
          </p:cNvPr>
          <p:cNvSpPr txBox="1"/>
          <p:nvPr/>
        </p:nvSpPr>
        <p:spPr>
          <a:xfrm>
            <a:off x="7045714" y="5922160"/>
            <a:ext cx="4053545" cy="539951"/>
          </a:xfrm>
          <a:prstGeom prst="rect">
            <a:avLst/>
          </a:prstGeom>
        </p:spPr>
        <p:txBody>
          <a:bodyPr vert="horz" lIns="91440" tIns="45720" rIns="91440" bIns="45720" rtlCol="0">
            <a:normAutofit/>
          </a:bodyPr>
          <a:lstStyle/>
          <a:p>
            <a:pPr>
              <a:lnSpc>
                <a:spcPct val="90000"/>
              </a:lnSpc>
              <a:spcAft>
                <a:spcPts val="600"/>
              </a:spcAft>
            </a:pPr>
            <a:r>
              <a:rPr lang="en-US" sz="2400"/>
              <a:t>Lewis L. et al (2021)</a:t>
            </a:r>
          </a:p>
        </p:txBody>
      </p:sp>
    </p:spTree>
    <p:extLst>
      <p:ext uri="{BB962C8B-B14F-4D97-AF65-F5344CB8AC3E}">
        <p14:creationId xmlns:p14="http://schemas.microsoft.com/office/powerpoint/2010/main" val="3734190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application&#10;&#10;Description automatically generated">
            <a:extLst>
              <a:ext uri="{FF2B5EF4-FFF2-40B4-BE49-F238E27FC236}">
                <a16:creationId xmlns:a16="http://schemas.microsoft.com/office/drawing/2014/main" id="{5F0C260E-83E9-4843-BD5B-D5B84D4F1FF1}"/>
              </a:ext>
            </a:extLst>
          </p:cNvPr>
          <p:cNvPicPr>
            <a:picLocks noChangeAspect="1"/>
          </p:cNvPicPr>
          <p:nvPr/>
        </p:nvPicPr>
        <p:blipFill>
          <a:blip r:embed="rId3"/>
          <a:stretch>
            <a:fillRect/>
          </a:stretch>
        </p:blipFill>
        <p:spPr>
          <a:xfrm>
            <a:off x="314228" y="372359"/>
            <a:ext cx="8430638" cy="5943600"/>
          </a:xfrm>
          <a:prstGeom prst="rect">
            <a:avLst/>
          </a:prstGeom>
        </p:spPr>
      </p:pic>
      <p:sp>
        <p:nvSpPr>
          <p:cNvPr id="6" name="TextBox 5">
            <a:extLst>
              <a:ext uri="{FF2B5EF4-FFF2-40B4-BE49-F238E27FC236}">
                <a16:creationId xmlns:a16="http://schemas.microsoft.com/office/drawing/2014/main" id="{D51BD051-0F11-4C95-92D0-209A42B5A103}"/>
              </a:ext>
            </a:extLst>
          </p:cNvPr>
          <p:cNvSpPr txBox="1"/>
          <p:nvPr/>
        </p:nvSpPr>
        <p:spPr>
          <a:xfrm>
            <a:off x="9068535" y="2045616"/>
            <a:ext cx="2912933" cy="1200329"/>
          </a:xfrm>
          <a:prstGeom prst="rect">
            <a:avLst/>
          </a:prstGeom>
          <a:solidFill>
            <a:schemeClr val="bg1"/>
          </a:solidFill>
        </p:spPr>
        <p:txBody>
          <a:bodyPr wrap="square" rtlCol="0">
            <a:spAutoFit/>
          </a:bodyPr>
          <a:lstStyle/>
          <a:p>
            <a:r>
              <a:rPr lang="en-US">
                <a:hlinkClick r:id="rId4"/>
              </a:rPr>
              <a:t>http://urbanuniversitiesforhealth.org/media/documents/BSN_Direct_Admission_rubric-FINAL.pdf</a:t>
            </a:r>
            <a:r>
              <a:rPr lang="en-US"/>
              <a:t> </a:t>
            </a:r>
          </a:p>
        </p:txBody>
      </p:sp>
    </p:spTree>
    <p:extLst>
      <p:ext uri="{BB962C8B-B14F-4D97-AF65-F5344CB8AC3E}">
        <p14:creationId xmlns:p14="http://schemas.microsoft.com/office/powerpoint/2010/main" val="2061246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Text&#10;&#10;Description automatically generated">
            <a:extLst>
              <a:ext uri="{FF2B5EF4-FFF2-40B4-BE49-F238E27FC236}">
                <a16:creationId xmlns:a16="http://schemas.microsoft.com/office/drawing/2014/main" id="{3759E76E-0A06-4A65-A2AD-C11A02F9A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012" y="657225"/>
            <a:ext cx="8181975" cy="5543550"/>
          </a:xfrm>
          <a:prstGeom prst="rect">
            <a:avLst/>
          </a:prstGeom>
        </p:spPr>
      </p:pic>
    </p:spTree>
    <p:extLst>
      <p:ext uri="{BB962C8B-B14F-4D97-AF65-F5344CB8AC3E}">
        <p14:creationId xmlns:p14="http://schemas.microsoft.com/office/powerpoint/2010/main" val="3944693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51BD051-0F11-4C95-92D0-209A42B5A103}"/>
              </a:ext>
            </a:extLst>
          </p:cNvPr>
          <p:cNvSpPr txBox="1"/>
          <p:nvPr/>
        </p:nvSpPr>
        <p:spPr>
          <a:xfrm>
            <a:off x="9173418" y="2350416"/>
            <a:ext cx="2912933" cy="83099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hlinkClick r:id="rId3"/>
              </a:rPr>
              <a:t>https://uwm.edu/nursing/wp-content/uploads/sites/287/2019/11/Rubrics-for-Admission.pdf</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pic>
        <p:nvPicPr>
          <p:cNvPr id="2" name="Picture 1">
            <a:extLst>
              <a:ext uri="{FF2B5EF4-FFF2-40B4-BE49-F238E27FC236}">
                <a16:creationId xmlns:a16="http://schemas.microsoft.com/office/drawing/2014/main" id="{A16291AF-6AE1-4CC1-9D8E-3D9543A06AE6}"/>
              </a:ext>
            </a:extLst>
          </p:cNvPr>
          <p:cNvPicPr>
            <a:picLocks noChangeAspect="1"/>
          </p:cNvPicPr>
          <p:nvPr/>
        </p:nvPicPr>
        <p:blipFill>
          <a:blip r:embed="rId4"/>
          <a:stretch>
            <a:fillRect/>
          </a:stretch>
        </p:blipFill>
        <p:spPr>
          <a:xfrm>
            <a:off x="134537" y="436880"/>
            <a:ext cx="8520851" cy="5872479"/>
          </a:xfrm>
          <a:prstGeom prst="rect">
            <a:avLst/>
          </a:prstGeom>
        </p:spPr>
      </p:pic>
    </p:spTree>
    <p:extLst>
      <p:ext uri="{BB962C8B-B14F-4D97-AF65-F5344CB8AC3E}">
        <p14:creationId xmlns:p14="http://schemas.microsoft.com/office/powerpoint/2010/main" val="504279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6"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8A8C71F-56D5-4BE8-9A78-FBD8A9DE1D85}"/>
              </a:ext>
            </a:extLst>
          </p:cNvPr>
          <p:cNvSpPr>
            <a:spLocks noGrp="1"/>
          </p:cNvSpPr>
          <p:nvPr>
            <p:ph type="title"/>
          </p:nvPr>
        </p:nvSpPr>
        <p:spPr>
          <a:xfrm>
            <a:off x="1098468" y="885651"/>
            <a:ext cx="3229803" cy="4624603"/>
          </a:xfrm>
        </p:spPr>
        <p:txBody>
          <a:bodyPr>
            <a:normAutofit/>
          </a:bodyPr>
          <a:lstStyle/>
          <a:p>
            <a:r>
              <a:rPr lang="en-US">
                <a:solidFill>
                  <a:srgbClr val="FFFFFF"/>
                </a:solidFill>
              </a:rPr>
              <a:t>Resources</a:t>
            </a:r>
          </a:p>
        </p:txBody>
      </p:sp>
      <p:sp>
        <p:nvSpPr>
          <p:cNvPr id="29" name="Content Placeholder 2">
            <a:extLst>
              <a:ext uri="{FF2B5EF4-FFF2-40B4-BE49-F238E27FC236}">
                <a16:creationId xmlns:a16="http://schemas.microsoft.com/office/drawing/2014/main" id="{8371B45F-04FA-4CA1-B4DC-A925AF32C4D8}"/>
              </a:ext>
            </a:extLst>
          </p:cNvPr>
          <p:cNvSpPr>
            <a:spLocks noGrp="1"/>
          </p:cNvSpPr>
          <p:nvPr>
            <p:ph idx="1"/>
          </p:nvPr>
        </p:nvSpPr>
        <p:spPr>
          <a:xfrm>
            <a:off x="4978708" y="885651"/>
            <a:ext cx="6525220" cy="4616849"/>
          </a:xfrm>
        </p:spPr>
        <p:txBody>
          <a:bodyPr anchor="ctr">
            <a:normAutofit/>
          </a:bodyPr>
          <a:lstStyle/>
          <a:p>
            <a:r>
              <a:rPr lang="en-US" sz="2400">
                <a:hlinkClick r:id="rId3"/>
              </a:rPr>
              <a:t>Holistic Admissions Tool Kit (aacnnursing.org)</a:t>
            </a:r>
            <a:endParaRPr lang="en-US" sz="2400"/>
          </a:p>
          <a:p>
            <a:r>
              <a:rPr lang="en-US" sz="2400">
                <a:hlinkClick r:id="rId4"/>
              </a:rPr>
              <a:t>Holistic Admissions | UW Graduate School</a:t>
            </a:r>
            <a:endParaRPr lang="en-US" sz="2400"/>
          </a:p>
          <a:p>
            <a:r>
              <a:rPr lang="en-US" sz="2400">
                <a:hlinkClick r:id="rId5"/>
              </a:rPr>
              <a:t>Navigating Holistic Admissions</a:t>
            </a:r>
            <a:endParaRPr lang="en-US" sz="240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hlinkClick r:id="rId6"/>
              </a:rPr>
              <a:t>Manual for Interviewers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a:solidFill>
                  <a:prstClr val="black"/>
                </a:solidFill>
                <a:latin typeface="Calibri" panose="020F0502020204030204"/>
                <a:hlinkClick r:id="rId7"/>
              </a:rPr>
              <a:t>Presentation for Prospective Students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indent="0">
              <a:buNone/>
            </a:pPr>
            <a:endParaRPr lang="en-US" sz="2400"/>
          </a:p>
          <a:p>
            <a:endParaRPr lang="en-US" sz="2400"/>
          </a:p>
          <a:p>
            <a:pPr marL="0" indent="0">
              <a:buNone/>
            </a:pPr>
            <a:endParaRPr lang="en-US" sz="2400"/>
          </a:p>
        </p:txBody>
      </p:sp>
    </p:spTree>
    <p:extLst>
      <p:ext uri="{BB962C8B-B14F-4D97-AF65-F5344CB8AC3E}">
        <p14:creationId xmlns:p14="http://schemas.microsoft.com/office/powerpoint/2010/main" val="1042151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0E9C5405-4A49-4E12-98FD-8966C1118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11">
            <a:extLst>
              <a:ext uri="{FF2B5EF4-FFF2-40B4-BE49-F238E27FC236}">
                <a16:creationId xmlns:a16="http://schemas.microsoft.com/office/drawing/2014/main" id="{35B9823A-85C3-4837-8700-3D94F9B36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7235" y="0"/>
            <a:ext cx="789032" cy="6865831"/>
          </a:xfrm>
          <a:custGeom>
            <a:avLst/>
            <a:gdLst>
              <a:gd name="connsiteX0" fmla="*/ 2648 w 789032"/>
              <a:gd name="connsiteY0" fmla="*/ 0 h 6865831"/>
              <a:gd name="connsiteX1" fmla="*/ 789032 w 789032"/>
              <a:gd name="connsiteY1" fmla="*/ 0 h 6865831"/>
              <a:gd name="connsiteX2" fmla="*/ 789032 w 789032"/>
              <a:gd name="connsiteY2" fmla="*/ 1621639 h 6865831"/>
              <a:gd name="connsiteX3" fmla="*/ 789032 w 789032"/>
              <a:gd name="connsiteY3" fmla="*/ 1900580 h 6865831"/>
              <a:gd name="connsiteX4" fmla="*/ 789032 w 789032"/>
              <a:gd name="connsiteY4" fmla="*/ 6865831 h 6865831"/>
              <a:gd name="connsiteX5" fmla="*/ 0 w 789032"/>
              <a:gd name="connsiteY5" fmla="*/ 6399058 h 6865831"/>
              <a:gd name="connsiteX6" fmla="*/ 0 w 789032"/>
              <a:gd name="connsiteY6" fmla="*/ 1154866 h 6865831"/>
              <a:gd name="connsiteX7" fmla="*/ 2648 w 789032"/>
              <a:gd name="connsiteY7" fmla="*/ 1156433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032" h="6865831">
                <a:moveTo>
                  <a:pt x="2648" y="0"/>
                </a:moveTo>
                <a:lnTo>
                  <a:pt x="789032" y="0"/>
                </a:lnTo>
                <a:lnTo>
                  <a:pt x="789032" y="1621639"/>
                </a:lnTo>
                <a:lnTo>
                  <a:pt x="789032" y="1900580"/>
                </a:lnTo>
                <a:lnTo>
                  <a:pt x="789032" y="6865831"/>
                </a:lnTo>
                <a:lnTo>
                  <a:pt x="0" y="6399058"/>
                </a:lnTo>
                <a:lnTo>
                  <a:pt x="0" y="1154866"/>
                </a:lnTo>
                <a:lnTo>
                  <a:pt x="2648" y="115643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11" name="Freeform 7">
            <a:extLst>
              <a:ext uri="{FF2B5EF4-FFF2-40B4-BE49-F238E27FC236}">
                <a16:creationId xmlns:a16="http://schemas.microsoft.com/office/drawing/2014/main" id="{5BAFBDD6-35EA-4318-81BD-034C73032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17236" y="887217"/>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13" name="Rectangle 15">
            <a:extLst>
              <a:ext uri="{FF2B5EF4-FFF2-40B4-BE49-F238E27FC236}">
                <a16:creationId xmlns:a16="http://schemas.microsoft.com/office/drawing/2014/main" id="{9668AFA7-0343-4462-B952-29775C02D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498749" cy="6150193"/>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C4B1477-1ECE-4A68-9ABC-78F414254CEA}"/>
              </a:ext>
            </a:extLst>
          </p:cNvPr>
          <p:cNvPicPr>
            <a:picLocks noGrp="1" noChangeAspect="1"/>
          </p:cNvPicPr>
          <p:nvPr>
            <p:ph idx="1"/>
          </p:nvPr>
        </p:nvPicPr>
        <p:blipFill>
          <a:blip r:embed="rId3"/>
          <a:stretch>
            <a:fillRect/>
          </a:stretch>
        </p:blipFill>
        <p:spPr>
          <a:xfrm>
            <a:off x="1438522" y="707807"/>
            <a:ext cx="3719142" cy="5353766"/>
          </a:xfrm>
          <a:prstGeom prst="rect">
            <a:avLst/>
          </a:prstGeom>
        </p:spPr>
      </p:pic>
      <p:sp>
        <p:nvSpPr>
          <p:cNvPr id="15" name="Rectangle 8">
            <a:extLst>
              <a:ext uri="{FF2B5EF4-FFF2-40B4-BE49-F238E27FC236}">
                <a16:creationId xmlns:a16="http://schemas.microsoft.com/office/drawing/2014/main" id="{FABAF75E-3794-4E38-AFE5-55C262447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04744" y="0"/>
            <a:ext cx="4384208" cy="68580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CE151CE-5A1D-4FCA-887F-378A5F1FB63F}"/>
              </a:ext>
            </a:extLst>
          </p:cNvPr>
          <p:cNvSpPr>
            <a:spLocks noGrp="1"/>
          </p:cNvSpPr>
          <p:nvPr>
            <p:ph type="title"/>
          </p:nvPr>
        </p:nvSpPr>
        <p:spPr>
          <a:xfrm>
            <a:off x="8129872" y="1062401"/>
            <a:ext cx="3262028" cy="2733881"/>
          </a:xfrm>
        </p:spPr>
        <p:txBody>
          <a:bodyPr vert="horz" lIns="91440" tIns="45720" rIns="91440" bIns="45720" rtlCol="0" anchor="b">
            <a:normAutofit/>
          </a:bodyPr>
          <a:lstStyle/>
          <a:p>
            <a:r>
              <a:rPr lang="en-US" kern="1200">
                <a:solidFill>
                  <a:srgbClr val="FFFFFF"/>
                </a:solidFill>
                <a:latin typeface="+mj-lt"/>
                <a:ea typeface="+mj-ea"/>
                <a:cs typeface="+mj-cs"/>
              </a:rPr>
              <a:t>AACN Holistic Admissions Toolkit</a:t>
            </a:r>
          </a:p>
        </p:txBody>
      </p:sp>
    </p:spTree>
    <p:extLst>
      <p:ext uri="{BB962C8B-B14F-4D97-AF65-F5344CB8AC3E}">
        <p14:creationId xmlns:p14="http://schemas.microsoft.com/office/powerpoint/2010/main" val="2838825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7778F1-463B-4FD6-9688-E10E2EF3DB70}"/>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UW Holistic Admissions Webpage</a:t>
            </a:r>
          </a:p>
        </p:txBody>
      </p:sp>
      <p:graphicFrame>
        <p:nvGraphicFramePr>
          <p:cNvPr id="5" name="Content Placeholder 2">
            <a:extLst>
              <a:ext uri="{FF2B5EF4-FFF2-40B4-BE49-F238E27FC236}">
                <a16:creationId xmlns:a16="http://schemas.microsoft.com/office/drawing/2014/main" id="{013E3EE4-B069-4E81-AA48-4CD4A37820D6}"/>
              </a:ext>
            </a:extLst>
          </p:cNvPr>
          <p:cNvGraphicFramePr>
            <a:graphicFrameLocks noGrp="1"/>
          </p:cNvGraphicFramePr>
          <p:nvPr>
            <p:ph idx="1"/>
            <p:extLst>
              <p:ext uri="{D42A27DB-BD31-4B8C-83A1-F6EECF244321}">
                <p14:modId xmlns:p14="http://schemas.microsoft.com/office/powerpoint/2010/main" val="344198342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4508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Rectangle 64">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9BD978F-D9A6-4D00-88F5-EFA6B5E3D7C0}"/>
              </a:ext>
            </a:extLst>
          </p:cNvPr>
          <p:cNvSpPr>
            <a:spLocks noGrp="1"/>
          </p:cNvSpPr>
          <p:nvPr>
            <p:ph type="title"/>
          </p:nvPr>
        </p:nvSpPr>
        <p:spPr>
          <a:xfrm>
            <a:off x="1047280" y="788894"/>
            <a:ext cx="10306520" cy="880730"/>
          </a:xfrm>
        </p:spPr>
        <p:txBody>
          <a:bodyPr>
            <a:normAutofit/>
          </a:bodyPr>
          <a:lstStyle/>
          <a:p>
            <a:r>
              <a:rPr lang="en-US" sz="4000">
                <a:solidFill>
                  <a:srgbClr val="FFFFFF"/>
                </a:solidFill>
              </a:rPr>
              <a:t>Navigating Holistic Admissions</a:t>
            </a:r>
          </a:p>
        </p:txBody>
      </p:sp>
      <p:graphicFrame>
        <p:nvGraphicFramePr>
          <p:cNvPr id="14" name="Content Placeholder 2">
            <a:extLst>
              <a:ext uri="{FF2B5EF4-FFF2-40B4-BE49-F238E27FC236}">
                <a16:creationId xmlns:a16="http://schemas.microsoft.com/office/drawing/2014/main" id="{8A649D8E-7D22-4649-AE4E-BA8A225EFC79}"/>
              </a:ext>
            </a:extLst>
          </p:cNvPr>
          <p:cNvGraphicFramePr>
            <a:graphicFrameLocks noGrp="1"/>
          </p:cNvGraphicFramePr>
          <p:nvPr>
            <p:ph idx="1"/>
            <p:extLst>
              <p:ext uri="{D42A27DB-BD31-4B8C-83A1-F6EECF244321}">
                <p14:modId xmlns:p14="http://schemas.microsoft.com/office/powerpoint/2010/main" val="3326083065"/>
              </p:ext>
            </p:extLst>
          </p:nvPr>
        </p:nvGraphicFramePr>
        <p:xfrm>
          <a:off x="1047280" y="2189664"/>
          <a:ext cx="10440527" cy="4305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892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ontent Placeholder 2">
            <a:extLst>
              <a:ext uri="{FF2B5EF4-FFF2-40B4-BE49-F238E27FC236}">
                <a16:creationId xmlns:a16="http://schemas.microsoft.com/office/drawing/2014/main" id="{3BFE21F9-73CA-4A74-B5A6-BAC08B66C787}"/>
              </a:ext>
            </a:extLst>
          </p:cNvPr>
          <p:cNvSpPr>
            <a:spLocks noGrp="1"/>
          </p:cNvSpPr>
          <p:nvPr>
            <p:ph idx="1"/>
          </p:nvPr>
        </p:nvSpPr>
        <p:spPr>
          <a:xfrm>
            <a:off x="163565" y="959344"/>
            <a:ext cx="6979920" cy="4023360"/>
          </a:xfrm>
        </p:spPr>
        <p:txBody>
          <a:bodyPr>
            <a:normAutofit/>
          </a:bodyPr>
          <a:lstStyle/>
          <a:p>
            <a:r>
              <a:rPr lang="en-US" sz="2400"/>
              <a:t>Manual for Interviewers</a:t>
            </a:r>
          </a:p>
          <a:p>
            <a:pPr lvl="1"/>
            <a:r>
              <a:rPr lang="en-US" sz="1600"/>
              <a:t>Michael G. DeGroote School of Medicine</a:t>
            </a:r>
          </a:p>
          <a:p>
            <a:pPr lvl="1"/>
            <a:r>
              <a:rPr lang="en-US" sz="1600"/>
              <a:t>Provides guidelines and approaches for using the Multiple-Mini process</a:t>
            </a:r>
            <a:br>
              <a:rPr lang="en-US" sz="2000"/>
            </a:br>
            <a:endParaRPr lang="en-US" sz="2000"/>
          </a:p>
          <a:p>
            <a:r>
              <a:rPr lang="en-US" sz="2400"/>
              <a:t>Minnesota Alliance for Nursing Education</a:t>
            </a:r>
          </a:p>
          <a:p>
            <a:pPr lvl="1"/>
            <a:r>
              <a:rPr lang="en-US" sz="1600" i="0">
                <a:effectLst/>
                <a:latin typeface="myriad-pro"/>
              </a:rPr>
              <a:t>Holistic Admission PowerPoint – What is a Holistic Review?</a:t>
            </a:r>
          </a:p>
          <a:p>
            <a:pPr lvl="1"/>
            <a:r>
              <a:rPr lang="en-US" sz="1600" i="0" u="none" strike="noStrike">
                <a:effectLst/>
                <a:latin typeface="myriad-pro"/>
              </a:rPr>
              <a:t>Nursing Application Fall 2022 – Student Application Guide Sheet</a:t>
            </a:r>
            <a:endParaRPr lang="en-US" sz="1600" i="0">
              <a:effectLst/>
              <a:latin typeface="myriad-pro"/>
            </a:endParaRPr>
          </a:p>
          <a:p>
            <a:pPr lvl="1"/>
            <a:r>
              <a:rPr lang="en-US" sz="1600" i="0" u="none" strike="noStrike">
                <a:effectLst/>
                <a:latin typeface="myriad-pro"/>
              </a:rPr>
              <a:t>Holistic Admissions Student Advising Tool – Fall 2022</a:t>
            </a:r>
            <a:endParaRPr lang="en-US" sz="1600" i="0">
              <a:effectLst/>
              <a:latin typeface="myriad-pro"/>
            </a:endParaRPr>
          </a:p>
          <a:p>
            <a:pPr lvl="1"/>
            <a:r>
              <a:rPr lang="en-US" sz="1600" i="0" u="none" strike="noStrike">
                <a:effectLst/>
                <a:latin typeface="myriad-pro"/>
              </a:rPr>
              <a:t>Holistic Admissions Application – Definitions Supplement Sheet</a:t>
            </a:r>
            <a:endParaRPr lang="en-US" sz="1600" i="0">
              <a:effectLst/>
              <a:latin typeface="myriad-pro"/>
            </a:endParaRPr>
          </a:p>
          <a:p>
            <a:pPr lvl="1"/>
            <a:r>
              <a:rPr lang="en-US" sz="1600" i="0" u="none" strike="noStrike">
                <a:effectLst/>
                <a:latin typeface="myriad-pro"/>
              </a:rPr>
              <a:t>Holistic Admissions Experiences, Attributes, and Metrics (EAM)        Graphic</a:t>
            </a:r>
            <a:br>
              <a:rPr lang="en-US" sz="1600" i="0" u="none" strike="noStrike">
                <a:effectLst/>
                <a:latin typeface="myriad-pro"/>
              </a:rPr>
            </a:br>
            <a:endParaRPr lang="en-US" sz="1600" u="none" strike="noStrike">
              <a:latin typeface="myriad-pro"/>
            </a:endParaRPr>
          </a:p>
          <a:p>
            <a:pPr marL="457200" lvl="1" indent="0">
              <a:buNone/>
            </a:pPr>
            <a:r>
              <a:rPr lang="en-US" sz="1600">
                <a:hlinkClick r:id="rId3"/>
              </a:rPr>
              <a:t>https://manemn.org/home/prospective-students/</a:t>
            </a:r>
            <a:r>
              <a:rPr lang="en-US" sz="1600"/>
              <a:t> </a:t>
            </a:r>
          </a:p>
          <a:p>
            <a:pPr lvl="1"/>
            <a:endParaRPr lang="en-US" sz="2000"/>
          </a:p>
          <a:p>
            <a:endParaRPr lang="en-US" sz="2000"/>
          </a:p>
        </p:txBody>
      </p:sp>
      <p:pic>
        <p:nvPicPr>
          <p:cNvPr id="5" name="Picture 4">
            <a:extLst>
              <a:ext uri="{FF2B5EF4-FFF2-40B4-BE49-F238E27FC236}">
                <a16:creationId xmlns:a16="http://schemas.microsoft.com/office/drawing/2014/main" id="{BC3C38FC-12FF-4A7B-A878-0C36FFCF58E8}"/>
              </a:ext>
            </a:extLst>
          </p:cNvPr>
          <p:cNvPicPr>
            <a:picLocks noChangeAspect="1"/>
          </p:cNvPicPr>
          <p:nvPr/>
        </p:nvPicPr>
        <p:blipFill rotWithShape="1">
          <a:blip r:embed="rId4"/>
          <a:srcRect t="2304" r="4671" b="4147"/>
          <a:stretch/>
        </p:blipFill>
        <p:spPr>
          <a:xfrm>
            <a:off x="6879244" y="741869"/>
            <a:ext cx="4788396" cy="4240835"/>
          </a:xfrm>
          <a:prstGeom prst="rect">
            <a:avLst/>
          </a:prstGeom>
        </p:spPr>
      </p:pic>
      <p:sp>
        <p:nvSpPr>
          <p:cNvPr id="6" name="TextBox 5">
            <a:extLst>
              <a:ext uri="{FF2B5EF4-FFF2-40B4-BE49-F238E27FC236}">
                <a16:creationId xmlns:a16="http://schemas.microsoft.com/office/drawing/2014/main" id="{EFAE286F-CDC5-4E9B-9D15-6BB3E83BB2C7}"/>
              </a:ext>
            </a:extLst>
          </p:cNvPr>
          <p:cNvSpPr txBox="1"/>
          <p:nvPr/>
        </p:nvSpPr>
        <p:spPr>
          <a:xfrm>
            <a:off x="7504531" y="5357664"/>
            <a:ext cx="4687469" cy="830997"/>
          </a:xfrm>
          <a:prstGeom prst="rect">
            <a:avLst/>
          </a:prstGeom>
          <a:noFill/>
        </p:spPr>
        <p:txBody>
          <a:bodyPr wrap="square" rtlCol="0">
            <a:spAutoFit/>
          </a:bodyPr>
          <a:lstStyle/>
          <a:p>
            <a:pPr>
              <a:spcAft>
                <a:spcPts val="600"/>
              </a:spcAft>
            </a:pPr>
            <a:r>
              <a:rPr lang="en-US" sz="1600"/>
              <a:t>Retrieved from </a:t>
            </a:r>
            <a:r>
              <a:rPr lang="en-US" sz="1600">
                <a:hlinkClick r:id="rId5"/>
              </a:rPr>
              <a:t>https://manemn.org/wp-content/uploads/sites/6/2021/03/MANE-Holistic-Admission.March_.23.2021-1.pdf</a:t>
            </a:r>
            <a:r>
              <a:rPr lang="en-US" sz="1600"/>
              <a:t> </a:t>
            </a:r>
          </a:p>
        </p:txBody>
      </p:sp>
    </p:spTree>
    <p:extLst>
      <p:ext uri="{BB962C8B-B14F-4D97-AF65-F5344CB8AC3E}">
        <p14:creationId xmlns:p14="http://schemas.microsoft.com/office/powerpoint/2010/main" val="1964407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CA4A08-EFDB-4CCC-8E6D-B8611F338F69}"/>
              </a:ext>
            </a:extLst>
          </p:cNvPr>
          <p:cNvSpPr>
            <a:spLocks noGrp="1"/>
          </p:cNvSpPr>
          <p:nvPr>
            <p:ph type="title"/>
          </p:nvPr>
        </p:nvSpPr>
        <p:spPr>
          <a:xfrm>
            <a:off x="643467" y="640080"/>
            <a:ext cx="3096427" cy="5613236"/>
          </a:xfrm>
        </p:spPr>
        <p:txBody>
          <a:bodyPr vert="horz" lIns="91440" tIns="45720" rIns="91440" bIns="45720" rtlCol="0" anchor="ctr">
            <a:normAutofit/>
          </a:bodyPr>
          <a:lstStyle/>
          <a:p>
            <a:r>
              <a:rPr lang="en-US" kern="1200">
                <a:solidFill>
                  <a:srgbClr val="FFFFFF"/>
                </a:solidFill>
                <a:latin typeface="+mj-lt"/>
                <a:ea typeface="+mj-ea"/>
                <a:cs typeface="+mj-cs"/>
              </a:rPr>
              <a:t>Visibility of Holistic Admissions</a:t>
            </a:r>
          </a:p>
        </p:txBody>
      </p:sp>
      <p:sp>
        <p:nvSpPr>
          <p:cNvPr id="8" name="TextBox 7">
            <a:extLst>
              <a:ext uri="{FF2B5EF4-FFF2-40B4-BE49-F238E27FC236}">
                <a16:creationId xmlns:a16="http://schemas.microsoft.com/office/drawing/2014/main" id="{D74DC049-EB97-4548-9636-06CDB3BC90C8}"/>
              </a:ext>
            </a:extLst>
          </p:cNvPr>
          <p:cNvSpPr txBox="1"/>
          <p:nvPr/>
        </p:nvSpPr>
        <p:spPr>
          <a:xfrm>
            <a:off x="5126538" y="5516880"/>
            <a:ext cx="6848715" cy="60528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hlinkClick r:id="rId3"/>
              </a:rPr>
              <a:t>https://nursing.lsuhsc.edu/care/admission.aspx</a:t>
            </a:r>
            <a:r>
              <a:rPr lang="en-US" sz="2000"/>
              <a:t> </a:t>
            </a:r>
          </a:p>
        </p:txBody>
      </p:sp>
      <p:pic>
        <p:nvPicPr>
          <p:cNvPr id="7" name="Content Placeholder 6">
            <a:extLst>
              <a:ext uri="{FF2B5EF4-FFF2-40B4-BE49-F238E27FC236}">
                <a16:creationId xmlns:a16="http://schemas.microsoft.com/office/drawing/2014/main" id="{23C1B1A1-4AA7-41C3-AE22-65AB6BD4F630}"/>
              </a:ext>
            </a:extLst>
          </p:cNvPr>
          <p:cNvPicPr>
            <a:picLocks noGrp="1" noChangeAspect="1"/>
          </p:cNvPicPr>
          <p:nvPr>
            <p:ph idx="1"/>
          </p:nvPr>
        </p:nvPicPr>
        <p:blipFill>
          <a:blip r:embed="rId4"/>
          <a:stretch>
            <a:fillRect/>
          </a:stretch>
        </p:blipFill>
        <p:spPr>
          <a:xfrm>
            <a:off x="4248490" y="1737360"/>
            <a:ext cx="7624637" cy="2489200"/>
          </a:xfrm>
          <a:prstGeom prst="rect">
            <a:avLst/>
          </a:prstGeom>
        </p:spPr>
      </p:pic>
    </p:spTree>
    <p:extLst>
      <p:ext uri="{BB962C8B-B14F-4D97-AF65-F5344CB8AC3E}">
        <p14:creationId xmlns:p14="http://schemas.microsoft.com/office/powerpoint/2010/main" val="3508684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305AC28-198D-4562-A908-F0407F87CE26}"/>
              </a:ext>
            </a:extLst>
          </p:cNvPr>
          <p:cNvPicPr>
            <a:picLocks noGrp="1" noChangeAspect="1"/>
          </p:cNvPicPr>
          <p:nvPr>
            <p:ph idx="1"/>
          </p:nvPr>
        </p:nvPicPr>
        <p:blipFill rotWithShape="1">
          <a:blip r:embed="rId3"/>
          <a:srcRect r="2084"/>
          <a:stretch/>
        </p:blipFill>
        <p:spPr>
          <a:xfrm>
            <a:off x="2966187" y="643466"/>
            <a:ext cx="6314000" cy="5571067"/>
          </a:xfrm>
          <a:prstGeom prst="rect">
            <a:avLst/>
          </a:prstGeom>
        </p:spPr>
      </p:pic>
    </p:spTree>
    <p:extLst>
      <p:ext uri="{BB962C8B-B14F-4D97-AF65-F5344CB8AC3E}">
        <p14:creationId xmlns:p14="http://schemas.microsoft.com/office/powerpoint/2010/main" val="208568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C2E2D2D-6F3C-4AD7-A2EC-633A8AFCA68B}"/>
              </a:ext>
            </a:extLst>
          </p:cNvPr>
          <p:cNvSpPr>
            <a:spLocks noGrp="1"/>
          </p:cNvSpPr>
          <p:nvPr>
            <p:ph type="title"/>
          </p:nvPr>
        </p:nvSpPr>
        <p:spPr>
          <a:xfrm>
            <a:off x="1098468" y="885651"/>
            <a:ext cx="3229803" cy="4624603"/>
          </a:xfrm>
        </p:spPr>
        <p:txBody>
          <a:bodyPr>
            <a:normAutofit/>
          </a:bodyPr>
          <a:lstStyle/>
          <a:p>
            <a:r>
              <a:rPr lang="en-US">
                <a:solidFill>
                  <a:srgbClr val="FFFFFF"/>
                </a:solidFill>
              </a:rPr>
              <a:t>History</a:t>
            </a:r>
          </a:p>
        </p:txBody>
      </p:sp>
      <p:sp>
        <p:nvSpPr>
          <p:cNvPr id="24" name="Content Placeholder 2">
            <a:extLst>
              <a:ext uri="{FF2B5EF4-FFF2-40B4-BE49-F238E27FC236}">
                <a16:creationId xmlns:a16="http://schemas.microsoft.com/office/drawing/2014/main" id="{4DBFB790-7D4B-4992-BBA5-680036CBF0EB}"/>
              </a:ext>
            </a:extLst>
          </p:cNvPr>
          <p:cNvSpPr>
            <a:spLocks noGrp="1"/>
          </p:cNvSpPr>
          <p:nvPr>
            <p:ph idx="1"/>
          </p:nvPr>
        </p:nvSpPr>
        <p:spPr>
          <a:xfrm>
            <a:off x="4978708" y="885651"/>
            <a:ext cx="6525220" cy="4616849"/>
          </a:xfrm>
        </p:spPr>
        <p:txBody>
          <a:bodyPr anchor="ctr">
            <a:normAutofit lnSpcReduction="10000"/>
          </a:bodyPr>
          <a:lstStyle/>
          <a:p>
            <a:r>
              <a:rPr lang="en-US" sz="3200"/>
              <a:t>Harvard University</a:t>
            </a:r>
          </a:p>
          <a:p>
            <a:r>
              <a:rPr lang="en-US" sz="3200"/>
              <a:t>Court Cases</a:t>
            </a:r>
            <a:endParaRPr lang="en-US" sz="3200">
              <a:cs typeface="Calibri"/>
            </a:endParaRPr>
          </a:p>
          <a:p>
            <a:pPr lvl="1"/>
            <a:r>
              <a:rPr lang="en-US" sz="3200"/>
              <a:t>Gratz v. Bollinger (2003)</a:t>
            </a:r>
            <a:endParaRPr lang="en-US" sz="3200">
              <a:cs typeface="Calibri"/>
            </a:endParaRPr>
          </a:p>
          <a:p>
            <a:pPr lvl="1"/>
            <a:r>
              <a:rPr lang="en-US" sz="3200"/>
              <a:t>Grutter v. Bollinger (2003)</a:t>
            </a:r>
            <a:endParaRPr lang="en-US" sz="3200">
              <a:cs typeface="Calibri"/>
            </a:endParaRPr>
          </a:p>
          <a:p>
            <a:pPr lvl="1"/>
            <a:r>
              <a:rPr lang="en-US" sz="3200"/>
              <a:t>Supreme Court rulings</a:t>
            </a:r>
            <a:endParaRPr lang="en-US" sz="3200">
              <a:cs typeface="Calibri"/>
            </a:endParaRPr>
          </a:p>
          <a:p>
            <a:r>
              <a:rPr lang="en-US" sz="3200"/>
              <a:t>Washington State Law </a:t>
            </a:r>
            <a:r>
              <a:rPr lang="en-US" sz="2400"/>
              <a:t>(RCW 49.60.400)</a:t>
            </a:r>
          </a:p>
          <a:p>
            <a:pPr lvl="1"/>
            <a:r>
              <a:rPr lang="en-US" sz="2000" b="0" i="0">
                <a:solidFill>
                  <a:srgbClr val="000000"/>
                </a:solidFill>
                <a:effectLst/>
                <a:latin typeface="Open Sans" panose="020B0606030504020204" pitchFamily="34" charset="0"/>
              </a:rPr>
              <a:t>The state shall not discriminate against, or grant preferential treatment to, any individual or group on the basis of race, sex, color, ethnicity, or national origin in the operation of public employment, public education, or public contracting</a:t>
            </a:r>
            <a:endParaRPr lang="en-US" sz="2800"/>
          </a:p>
        </p:txBody>
      </p:sp>
    </p:spTree>
    <p:extLst>
      <p:ext uri="{BB962C8B-B14F-4D97-AF65-F5344CB8AC3E}">
        <p14:creationId xmlns:p14="http://schemas.microsoft.com/office/powerpoint/2010/main" val="2560790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5">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Content Placeholder 12">
            <a:extLst>
              <a:ext uri="{FF2B5EF4-FFF2-40B4-BE49-F238E27FC236}">
                <a16:creationId xmlns:a16="http://schemas.microsoft.com/office/drawing/2014/main" id="{A9472BAE-8CD7-41CF-9F51-0345C0D1A4B5}"/>
              </a:ext>
            </a:extLst>
          </p:cNvPr>
          <p:cNvSpPr>
            <a:spLocks noGrp="1"/>
          </p:cNvSpPr>
          <p:nvPr>
            <p:ph idx="1"/>
          </p:nvPr>
        </p:nvSpPr>
        <p:spPr>
          <a:xfrm>
            <a:off x="7663992" y="2121031"/>
            <a:ext cx="3421957" cy="3284032"/>
          </a:xfrm>
        </p:spPr>
        <p:txBody>
          <a:bodyPr anchor="t">
            <a:normAutofit/>
          </a:bodyPr>
          <a:lstStyle/>
          <a:p>
            <a:r>
              <a:rPr lang="en-US" sz="2400">
                <a:solidFill>
                  <a:srgbClr val="FFFFFF"/>
                </a:solidFill>
              </a:rPr>
              <a:t>Decrease in white alone</a:t>
            </a:r>
            <a:br>
              <a:rPr lang="en-US" sz="2400">
                <a:solidFill>
                  <a:srgbClr val="FFFFFF"/>
                </a:solidFill>
              </a:rPr>
            </a:br>
            <a:endParaRPr lang="en-US" sz="2400">
              <a:solidFill>
                <a:srgbClr val="FFFFFF"/>
              </a:solidFill>
            </a:endParaRPr>
          </a:p>
          <a:p>
            <a:pPr lvl="1"/>
            <a:r>
              <a:rPr lang="en-US" sz="2000">
                <a:solidFill>
                  <a:srgbClr val="FFFFFF"/>
                </a:solidFill>
              </a:rPr>
              <a:t>State = -1.3%</a:t>
            </a:r>
          </a:p>
          <a:p>
            <a:pPr lvl="1"/>
            <a:r>
              <a:rPr lang="en-US" sz="2000">
                <a:solidFill>
                  <a:srgbClr val="FFFFFF"/>
                </a:solidFill>
              </a:rPr>
              <a:t>King County = -4.0%</a:t>
            </a:r>
          </a:p>
          <a:p>
            <a:pPr lvl="1"/>
            <a:endParaRPr lang="en-US" sz="1600">
              <a:solidFill>
                <a:srgbClr val="FFFFFF"/>
              </a:solidFill>
            </a:endParaRPr>
          </a:p>
        </p:txBody>
      </p:sp>
      <p:sp>
        <p:nvSpPr>
          <p:cNvPr id="35"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F30D6619-4697-4144-A615-293B967483B5}"/>
              </a:ext>
            </a:extLst>
          </p:cNvPr>
          <p:cNvPicPr>
            <a:picLocks noChangeAspect="1"/>
          </p:cNvPicPr>
          <p:nvPr/>
        </p:nvPicPr>
        <p:blipFill>
          <a:blip r:embed="rId3"/>
          <a:stretch>
            <a:fillRect/>
          </a:stretch>
        </p:blipFill>
        <p:spPr>
          <a:xfrm>
            <a:off x="124040" y="681025"/>
            <a:ext cx="7185381" cy="5374722"/>
          </a:xfrm>
          <a:prstGeom prst="rect">
            <a:avLst/>
          </a:prstGeom>
        </p:spPr>
      </p:pic>
      <p:sp>
        <p:nvSpPr>
          <p:cNvPr id="15" name="TextBox 14">
            <a:extLst>
              <a:ext uri="{FF2B5EF4-FFF2-40B4-BE49-F238E27FC236}">
                <a16:creationId xmlns:a16="http://schemas.microsoft.com/office/drawing/2014/main" id="{74F21E74-D57B-44D4-9E1B-282729E03150}"/>
              </a:ext>
            </a:extLst>
          </p:cNvPr>
          <p:cNvSpPr txBox="1"/>
          <p:nvPr/>
        </p:nvSpPr>
        <p:spPr>
          <a:xfrm>
            <a:off x="7786540" y="1150070"/>
            <a:ext cx="3129699" cy="584775"/>
          </a:xfrm>
          <a:prstGeom prst="rect">
            <a:avLst/>
          </a:prstGeom>
          <a:noFill/>
        </p:spPr>
        <p:txBody>
          <a:bodyPr wrap="square" rtlCol="0">
            <a:spAutoFit/>
          </a:bodyPr>
          <a:lstStyle/>
          <a:p>
            <a:pPr algn="ctr"/>
            <a:r>
              <a:rPr lang="en-US" sz="3200">
                <a:solidFill>
                  <a:schemeClr val="bg1"/>
                </a:solidFill>
              </a:rPr>
              <a:t>2020 Census</a:t>
            </a:r>
          </a:p>
        </p:txBody>
      </p:sp>
    </p:spTree>
    <p:extLst>
      <p:ext uri="{BB962C8B-B14F-4D97-AF65-F5344CB8AC3E}">
        <p14:creationId xmlns:p14="http://schemas.microsoft.com/office/powerpoint/2010/main" val="3568203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Rectangle 10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04DD3F8-AFA3-4FD3-9432-053100851D6F}"/>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Pursuit of Diversity &amp; Inclusion	</a:t>
            </a:r>
          </a:p>
        </p:txBody>
      </p:sp>
      <p:sp>
        <p:nvSpPr>
          <p:cNvPr id="3" name="Content Placeholder 2">
            <a:extLst>
              <a:ext uri="{FF2B5EF4-FFF2-40B4-BE49-F238E27FC236}">
                <a16:creationId xmlns:a16="http://schemas.microsoft.com/office/drawing/2014/main" id="{B6631DBE-DF15-421D-BD42-4EBA3BDE36DC}"/>
              </a:ext>
            </a:extLst>
          </p:cNvPr>
          <p:cNvSpPr>
            <a:spLocks noGrp="1"/>
          </p:cNvSpPr>
          <p:nvPr>
            <p:ph idx="1"/>
          </p:nvPr>
        </p:nvSpPr>
        <p:spPr>
          <a:xfrm>
            <a:off x="1367625" y="2490436"/>
            <a:ext cx="3151824" cy="3567173"/>
          </a:xfrm>
        </p:spPr>
        <p:txBody>
          <a:bodyPr anchor="ctr">
            <a:normAutofit/>
          </a:bodyPr>
          <a:lstStyle/>
          <a:p>
            <a:r>
              <a:rPr lang="en-US" sz="2400"/>
              <a:t>Urban Universities  for HEALTH Study (2014)</a:t>
            </a:r>
          </a:p>
          <a:p>
            <a:r>
              <a:rPr lang="en-US" sz="2400"/>
              <a:t>72% reported an increase in diversity and no change or an increase in student success measures</a:t>
            </a:r>
          </a:p>
          <a:p>
            <a:endParaRPr lang="en-US" sz="2400"/>
          </a:p>
        </p:txBody>
      </p:sp>
      <p:pic>
        <p:nvPicPr>
          <p:cNvPr id="4" name="Picture 3">
            <a:extLst>
              <a:ext uri="{FF2B5EF4-FFF2-40B4-BE49-F238E27FC236}">
                <a16:creationId xmlns:a16="http://schemas.microsoft.com/office/drawing/2014/main" id="{20F54F60-E143-4879-9556-5C8994DDD02C}"/>
              </a:ext>
            </a:extLst>
          </p:cNvPr>
          <p:cNvPicPr>
            <a:picLocks noChangeAspect="1"/>
          </p:cNvPicPr>
          <p:nvPr/>
        </p:nvPicPr>
        <p:blipFill>
          <a:blip r:embed="rId3"/>
          <a:stretch>
            <a:fillRect/>
          </a:stretch>
        </p:blipFill>
        <p:spPr>
          <a:xfrm>
            <a:off x="4680301" y="2461373"/>
            <a:ext cx="6236749" cy="3657917"/>
          </a:xfrm>
          <a:prstGeom prst="rect">
            <a:avLst/>
          </a:prstGeom>
        </p:spPr>
      </p:pic>
    </p:spTree>
    <p:extLst>
      <p:ext uri="{BB962C8B-B14F-4D97-AF65-F5344CB8AC3E}">
        <p14:creationId xmlns:p14="http://schemas.microsoft.com/office/powerpoint/2010/main" val="1616170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1A28782-D2B2-4268-8D25-1AEF543C2E56}"/>
              </a:ext>
            </a:extLst>
          </p:cNvPr>
          <p:cNvSpPr>
            <a:spLocks noGrp="1"/>
          </p:cNvSpPr>
          <p:nvPr>
            <p:ph type="title"/>
          </p:nvPr>
        </p:nvSpPr>
        <p:spPr>
          <a:xfrm>
            <a:off x="1047280" y="759805"/>
            <a:ext cx="10306520" cy="1325563"/>
          </a:xfrm>
        </p:spPr>
        <p:txBody>
          <a:bodyPr>
            <a:normAutofit/>
          </a:bodyPr>
          <a:lstStyle/>
          <a:p>
            <a:pPr marL="228600" marR="0" lvl="0" indent="-228600" defTabSz="914400" rtl="0" eaLnBrk="1" fontAlgn="auto" latinLnBrk="0" hangingPunct="1">
              <a:spcBef>
                <a:spcPts val="1000"/>
              </a:spcBef>
              <a:spcAft>
                <a:spcPts val="0"/>
              </a:spcAft>
              <a:tabLst/>
              <a:defRPr/>
            </a:pPr>
            <a:r>
              <a:rPr kumimoji="0" lang="en-US" sz="4000" b="0" i="0" u="none" strike="noStrike" kern="1200" cap="none" spc="0" normalizeH="0" baseline="0" noProof="0">
                <a:ln>
                  <a:noFill/>
                </a:ln>
                <a:solidFill>
                  <a:srgbClr val="FFFFFF"/>
                </a:solidFill>
                <a:effectLst/>
                <a:uLnTx/>
                <a:uFillTx/>
                <a:latin typeface="Calibri" panose="020F0502020204030204"/>
                <a:ea typeface="+mn-ea"/>
                <a:cs typeface="+mn-cs"/>
              </a:rPr>
              <a:t>Urban Universities  for HEALTH Study (2014)</a:t>
            </a:r>
            <a:br>
              <a:rPr kumimoji="0" lang="en-US" sz="4000" b="0" i="0" u="none" strike="noStrike" kern="1200" cap="none" spc="0" normalizeH="0" baseline="0" noProof="0">
                <a:ln>
                  <a:noFill/>
                </a:ln>
                <a:solidFill>
                  <a:srgbClr val="FFFFFF"/>
                </a:solidFill>
                <a:effectLst/>
                <a:uLnTx/>
                <a:uFillTx/>
                <a:latin typeface="Calibri" panose="020F0502020204030204"/>
                <a:ea typeface="+mn-ea"/>
                <a:cs typeface="+mn-cs"/>
              </a:rPr>
            </a:br>
            <a:endParaRPr lang="en-US" sz="4000">
              <a:solidFill>
                <a:srgbClr val="FFFFFF"/>
              </a:solidFill>
            </a:endParaRPr>
          </a:p>
        </p:txBody>
      </p:sp>
      <p:sp>
        <p:nvSpPr>
          <p:cNvPr id="24" name="Content Placeholder 8">
            <a:extLst>
              <a:ext uri="{FF2B5EF4-FFF2-40B4-BE49-F238E27FC236}">
                <a16:creationId xmlns:a16="http://schemas.microsoft.com/office/drawing/2014/main" id="{7CBBC173-06A4-4C76-B47D-964F3F9DF5EA}"/>
              </a:ext>
            </a:extLst>
          </p:cNvPr>
          <p:cNvSpPr>
            <a:spLocks noGrp="1"/>
          </p:cNvSpPr>
          <p:nvPr>
            <p:ph idx="1"/>
          </p:nvPr>
        </p:nvSpPr>
        <p:spPr>
          <a:xfrm>
            <a:off x="3161489" y="5986595"/>
            <a:ext cx="6274341" cy="580937"/>
          </a:xfrm>
        </p:spPr>
        <p:txBody>
          <a:bodyPr>
            <a:normAutofit/>
          </a:bodyPr>
          <a:lstStyle/>
          <a:p>
            <a:pPr marL="0" indent="0">
              <a:buNone/>
            </a:pPr>
            <a:r>
              <a:rPr lang="en-US" sz="1800" baseline="30000"/>
              <a:t>7</a:t>
            </a:r>
            <a:r>
              <a:rPr lang="en-US" sz="2400"/>
              <a:t> </a:t>
            </a:r>
            <a:r>
              <a:rPr lang="en-US" sz="1400"/>
              <a:t>Includes that self-identified using holistic review that track diversity outcomes</a:t>
            </a:r>
            <a:endParaRPr lang="en-US" sz="2400" baseline="30000"/>
          </a:p>
        </p:txBody>
      </p:sp>
      <p:pic>
        <p:nvPicPr>
          <p:cNvPr id="13" name="Picture 12">
            <a:extLst>
              <a:ext uri="{FF2B5EF4-FFF2-40B4-BE49-F238E27FC236}">
                <a16:creationId xmlns:a16="http://schemas.microsoft.com/office/drawing/2014/main" id="{8C50319B-84FF-44E4-A4AC-0F3AE7A306DA}"/>
              </a:ext>
            </a:extLst>
          </p:cNvPr>
          <p:cNvPicPr>
            <a:picLocks noChangeAspect="1"/>
          </p:cNvPicPr>
          <p:nvPr/>
        </p:nvPicPr>
        <p:blipFill>
          <a:blip r:embed="rId3"/>
          <a:stretch>
            <a:fillRect/>
          </a:stretch>
        </p:blipFill>
        <p:spPr>
          <a:xfrm>
            <a:off x="2587253" y="1871993"/>
            <a:ext cx="6848577" cy="3858611"/>
          </a:xfrm>
          <a:prstGeom prst="rect">
            <a:avLst/>
          </a:prstGeom>
        </p:spPr>
      </p:pic>
    </p:spTree>
    <p:extLst>
      <p:ext uri="{BB962C8B-B14F-4D97-AF65-F5344CB8AC3E}">
        <p14:creationId xmlns:p14="http://schemas.microsoft.com/office/powerpoint/2010/main" val="2645548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AB8FB8-A602-4439-BEE4-9C65F3167F2B}"/>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000" kern="1200">
                <a:solidFill>
                  <a:schemeClr val="bg1"/>
                </a:solidFill>
                <a:latin typeface="+mj-lt"/>
                <a:ea typeface="+mj-ea"/>
                <a:cs typeface="+mj-cs"/>
              </a:rPr>
              <a:t>Survey of Nursing School Deans </a:t>
            </a:r>
          </a:p>
        </p:txBody>
      </p:sp>
      <p:sp>
        <p:nvSpPr>
          <p:cNvPr id="11" name="TextBox 10">
            <a:extLst>
              <a:ext uri="{FF2B5EF4-FFF2-40B4-BE49-F238E27FC236}">
                <a16:creationId xmlns:a16="http://schemas.microsoft.com/office/drawing/2014/main" id="{801ED4FF-B613-4679-96D4-ABCC7CA58F58}"/>
              </a:ext>
            </a:extLst>
          </p:cNvPr>
          <p:cNvSpPr txBox="1"/>
          <p:nvPr/>
        </p:nvSpPr>
        <p:spPr>
          <a:xfrm>
            <a:off x="386080" y="5726188"/>
            <a:ext cx="11541760" cy="461665"/>
          </a:xfrm>
          <a:prstGeom prst="rect">
            <a:avLst/>
          </a:prstGeom>
          <a:noFill/>
        </p:spPr>
        <p:txBody>
          <a:bodyPr wrap="square">
            <a:spAutoFit/>
          </a:bodyPr>
          <a:lstStyle/>
          <a:p>
            <a:r>
              <a:rPr lang="en-US" sz="1200" b="0" i="0">
                <a:solidFill>
                  <a:srgbClr val="000000"/>
                </a:solidFill>
                <a:effectLst/>
                <a:latin typeface="Times New Roman" panose="02020603050405020304" pitchFamily="18" charset="0"/>
              </a:rPr>
              <a:t>Glazer, G., Clark, A., Bankston, K., </a:t>
            </a:r>
            <a:r>
              <a:rPr lang="en-US" sz="1200" b="0" i="0" err="1">
                <a:solidFill>
                  <a:srgbClr val="000000"/>
                </a:solidFill>
                <a:effectLst/>
                <a:latin typeface="Times New Roman" panose="02020603050405020304" pitchFamily="18" charset="0"/>
              </a:rPr>
              <a:t>Danek</a:t>
            </a:r>
            <a:r>
              <a:rPr lang="en-US" sz="1200" b="0" i="0">
                <a:solidFill>
                  <a:srgbClr val="000000"/>
                </a:solidFill>
                <a:effectLst/>
                <a:latin typeface="Times New Roman" panose="02020603050405020304" pitchFamily="18" charset="0"/>
              </a:rPr>
              <a:t>, J., Fair, M., </a:t>
            </a:r>
            <a:r>
              <a:rPr lang="en-US" sz="1200" b="0" i="0" err="1">
                <a:solidFill>
                  <a:srgbClr val="000000"/>
                </a:solidFill>
                <a:effectLst/>
                <a:latin typeface="Times New Roman" panose="02020603050405020304" pitchFamily="18" charset="0"/>
              </a:rPr>
              <a:t>Michaels,J</a:t>
            </a:r>
            <a:r>
              <a:rPr lang="en-US" sz="1200" b="0" i="0">
                <a:solidFill>
                  <a:srgbClr val="000000"/>
                </a:solidFill>
                <a:effectLst/>
                <a:latin typeface="Times New Roman" panose="02020603050405020304" pitchFamily="18" charset="0"/>
              </a:rPr>
              <a:t>. (2016). Holistic admission in nursing: we can do this. Journal of Professional Nursing,32(1) published online 12 January 2016. Retrieved from poster presentation found at </a:t>
            </a:r>
            <a:r>
              <a:rPr lang="en-US" sz="1200" b="0" i="0">
                <a:solidFill>
                  <a:srgbClr val="000000"/>
                </a:solidFill>
                <a:effectLst/>
                <a:latin typeface="Times New Roman" panose="02020603050405020304" pitchFamily="18" charset="0"/>
                <a:hlinkClick r:id="rId3"/>
              </a:rPr>
              <a:t>https://sigma.nursingrepository.org/bitstream/handle/10755/16235/Glazer_PST248_90611.pdf?sequence=1&amp;isAllowed=y</a:t>
            </a:r>
            <a:endParaRPr lang="en-US" sz="1200"/>
          </a:p>
        </p:txBody>
      </p:sp>
      <p:graphicFrame>
        <p:nvGraphicFramePr>
          <p:cNvPr id="6" name="Table 5">
            <a:extLst>
              <a:ext uri="{FF2B5EF4-FFF2-40B4-BE49-F238E27FC236}">
                <a16:creationId xmlns:a16="http://schemas.microsoft.com/office/drawing/2014/main" id="{CEA6DB29-3DD7-4A87-B494-4D8D55BC7E09}"/>
              </a:ext>
            </a:extLst>
          </p:cNvPr>
          <p:cNvGraphicFramePr>
            <a:graphicFrameLocks noGrp="1"/>
          </p:cNvGraphicFramePr>
          <p:nvPr>
            <p:extLst>
              <p:ext uri="{D42A27DB-BD31-4B8C-83A1-F6EECF244321}">
                <p14:modId xmlns:p14="http://schemas.microsoft.com/office/powerpoint/2010/main" val="1284908818"/>
              </p:ext>
            </p:extLst>
          </p:nvPr>
        </p:nvGraphicFramePr>
        <p:xfrm>
          <a:off x="1713746" y="2331482"/>
          <a:ext cx="8188960" cy="2858516"/>
        </p:xfrm>
        <a:graphic>
          <a:graphicData uri="http://schemas.openxmlformats.org/drawingml/2006/table">
            <a:tbl>
              <a:tblPr firstRow="1" firstCol="1" bandRow="1">
                <a:tableStyleId>{327F97BB-C833-4FB7-BDE5-3F7075034690}</a:tableStyleId>
              </a:tblPr>
              <a:tblGrid>
                <a:gridCol w="4094480">
                  <a:extLst>
                    <a:ext uri="{9D8B030D-6E8A-4147-A177-3AD203B41FA5}">
                      <a16:colId xmlns:a16="http://schemas.microsoft.com/office/drawing/2014/main" val="1352871913"/>
                    </a:ext>
                  </a:extLst>
                </a:gridCol>
                <a:gridCol w="4094480">
                  <a:extLst>
                    <a:ext uri="{9D8B030D-6E8A-4147-A177-3AD203B41FA5}">
                      <a16:colId xmlns:a16="http://schemas.microsoft.com/office/drawing/2014/main" val="399649295"/>
                    </a:ext>
                  </a:extLst>
                </a:gridCol>
              </a:tblGrid>
              <a:tr h="2545556">
                <a:tc>
                  <a:txBody>
                    <a:bodyPr/>
                    <a:lstStyle/>
                    <a:p>
                      <a:pPr marL="342900" marR="0" lvl="0" indent="-342900">
                        <a:lnSpc>
                          <a:spcPct val="107000"/>
                        </a:lnSpc>
                        <a:spcBef>
                          <a:spcPts val="0"/>
                        </a:spcBef>
                        <a:spcAft>
                          <a:spcPts val="0"/>
                        </a:spcAft>
                        <a:buFont typeface="Symbol" panose="05050102010706020507" pitchFamily="18" charset="2"/>
                        <a:buChar char=""/>
                      </a:pPr>
                      <a:r>
                        <a:rPr lang="en-US" sz="1600">
                          <a:solidFill>
                            <a:schemeClr val="bg1"/>
                          </a:solidFill>
                          <a:effectLst/>
                        </a:rPr>
                        <a:t>Enable the school to shape the incoming class to better meet its mission and goals including increasing diversity</a:t>
                      </a:r>
                    </a:p>
                    <a:p>
                      <a:pPr marL="342900" marR="0" lvl="0" indent="-342900">
                        <a:lnSpc>
                          <a:spcPct val="107000"/>
                        </a:lnSpc>
                        <a:spcBef>
                          <a:spcPts val="0"/>
                        </a:spcBef>
                        <a:spcAft>
                          <a:spcPts val="0"/>
                        </a:spcAft>
                        <a:buFont typeface="Symbol" panose="05050102010706020507" pitchFamily="18" charset="2"/>
                        <a:buChar char=""/>
                      </a:pPr>
                      <a:r>
                        <a:rPr lang="en-US" sz="1600">
                          <a:solidFill>
                            <a:schemeClr val="bg1"/>
                          </a:solidFill>
                          <a:effectLst/>
                        </a:rPr>
                        <a:t>Improve the chances that the school’s graduate would reflect the public they serve</a:t>
                      </a:r>
                    </a:p>
                    <a:p>
                      <a:pPr marL="342900" marR="0" lvl="0" indent="-342900">
                        <a:lnSpc>
                          <a:spcPct val="107000"/>
                        </a:lnSpc>
                        <a:spcBef>
                          <a:spcPts val="0"/>
                        </a:spcBef>
                        <a:spcAft>
                          <a:spcPts val="0"/>
                        </a:spcAft>
                        <a:buFont typeface="Symbol" panose="05050102010706020507" pitchFamily="18" charset="2"/>
                        <a:buChar char=""/>
                      </a:pPr>
                      <a:r>
                        <a:rPr lang="en-US" sz="1600">
                          <a:solidFill>
                            <a:schemeClr val="bg1"/>
                          </a:solidFill>
                          <a:effectLst/>
                        </a:rPr>
                        <a:t>To address perceived problems with prior approaches</a:t>
                      </a:r>
                    </a:p>
                    <a:p>
                      <a:pPr marL="342900" marR="0" lvl="0" indent="-342900">
                        <a:lnSpc>
                          <a:spcPct val="107000"/>
                        </a:lnSpc>
                        <a:spcBef>
                          <a:spcPts val="0"/>
                        </a:spcBef>
                        <a:spcAft>
                          <a:spcPts val="0"/>
                        </a:spcAft>
                        <a:buFont typeface="Symbol" panose="05050102010706020507" pitchFamily="18" charset="2"/>
                        <a:buChar char=""/>
                      </a:pPr>
                      <a:r>
                        <a:rPr lang="en-US" sz="1600">
                          <a:solidFill>
                            <a:schemeClr val="bg1"/>
                          </a:solidFill>
                          <a:effectLst/>
                        </a:rPr>
                        <a:t>To meet accreditation requirements</a:t>
                      </a:r>
                    </a:p>
                    <a:p>
                      <a:pPr marL="342900" marR="0" lvl="0" indent="-342900">
                        <a:lnSpc>
                          <a:spcPct val="107000"/>
                        </a:lnSpc>
                        <a:spcBef>
                          <a:spcPts val="0"/>
                        </a:spcBef>
                        <a:spcAft>
                          <a:spcPts val="0"/>
                        </a:spcAft>
                        <a:buFont typeface="Symbol" panose="05050102010706020507" pitchFamily="18" charset="2"/>
                        <a:buChar char=""/>
                      </a:pPr>
                      <a:r>
                        <a:rPr lang="en-US" sz="1600">
                          <a:solidFill>
                            <a:schemeClr val="bg1"/>
                          </a:solidFill>
                          <a:effectLst/>
                        </a:rPr>
                        <a:t>In response to encouragement from university administration</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a:solidFill>
                            <a:schemeClr val="bg1"/>
                          </a:solidFill>
                          <a:effectLst/>
                        </a:rPr>
                        <a:t>Lack of knowledge or expertise regarding the implementation</a:t>
                      </a:r>
                      <a:br>
                        <a:rPr lang="en-US" sz="1600">
                          <a:solidFill>
                            <a:schemeClr val="bg1"/>
                          </a:solidFill>
                          <a:effectLst/>
                        </a:rPr>
                      </a:br>
                      <a:endParaRPr lang="en-US" sz="1600">
                        <a:solidFill>
                          <a:schemeClr val="bg1"/>
                        </a:solidFill>
                        <a:effectLst/>
                      </a:endParaRPr>
                    </a:p>
                    <a:p>
                      <a:pPr marL="342900" marR="0" lvl="0" indent="-342900">
                        <a:lnSpc>
                          <a:spcPct val="107000"/>
                        </a:lnSpc>
                        <a:spcBef>
                          <a:spcPts val="0"/>
                        </a:spcBef>
                        <a:spcAft>
                          <a:spcPts val="0"/>
                        </a:spcAft>
                        <a:buFont typeface="Symbol" panose="05050102010706020507" pitchFamily="18" charset="2"/>
                        <a:buChar char=""/>
                      </a:pPr>
                      <a:r>
                        <a:rPr lang="en-US" sz="1600">
                          <a:solidFill>
                            <a:schemeClr val="bg1"/>
                          </a:solidFill>
                          <a:effectLst/>
                        </a:rPr>
                        <a:t>Concerns that faculty and staff would not have enough time to review applications</a:t>
                      </a:r>
                      <a:br>
                        <a:rPr lang="en-US" sz="1600">
                          <a:solidFill>
                            <a:schemeClr val="bg1"/>
                          </a:solidFill>
                          <a:effectLst/>
                        </a:rPr>
                      </a:br>
                      <a:endParaRPr lang="en-US" sz="1600">
                        <a:solidFill>
                          <a:schemeClr val="bg1"/>
                        </a:solidFill>
                        <a:effectLst/>
                      </a:endParaRPr>
                    </a:p>
                    <a:p>
                      <a:pPr marL="342900" marR="0" lvl="0" indent="-342900">
                        <a:lnSpc>
                          <a:spcPct val="107000"/>
                        </a:lnSpc>
                        <a:spcBef>
                          <a:spcPts val="0"/>
                        </a:spcBef>
                        <a:spcAft>
                          <a:spcPts val="0"/>
                        </a:spcAft>
                        <a:buFont typeface="Symbol" panose="05050102010706020507" pitchFamily="18" charset="2"/>
                        <a:buChar char=""/>
                      </a:pPr>
                      <a:r>
                        <a:rPr lang="en-US" sz="1600">
                          <a:solidFill>
                            <a:schemeClr val="bg1"/>
                          </a:solidFill>
                          <a:effectLst/>
                        </a:rPr>
                        <a:t>Concerns that the process would not be as sufficient as the current process</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9058598"/>
                  </a:ext>
                </a:extLst>
              </a:tr>
            </a:tbl>
          </a:graphicData>
        </a:graphic>
      </p:graphicFrame>
      <p:grpSp>
        <p:nvGrpSpPr>
          <p:cNvPr id="4" name="Group 3">
            <a:extLst>
              <a:ext uri="{FF2B5EF4-FFF2-40B4-BE49-F238E27FC236}">
                <a16:creationId xmlns:a16="http://schemas.microsoft.com/office/drawing/2014/main" id="{728217C5-E494-45FB-9960-A5CBD416594B}"/>
              </a:ext>
            </a:extLst>
          </p:cNvPr>
          <p:cNvGrpSpPr/>
          <p:nvPr/>
        </p:nvGrpSpPr>
        <p:grpSpPr>
          <a:xfrm>
            <a:off x="260866" y="1880166"/>
            <a:ext cx="1452880" cy="3443519"/>
            <a:chOff x="260866" y="1880166"/>
            <a:chExt cx="1452880" cy="3443519"/>
          </a:xfrm>
        </p:grpSpPr>
        <p:sp>
          <p:nvSpPr>
            <p:cNvPr id="8" name="Arrow: Up 7">
              <a:extLst>
                <a:ext uri="{FF2B5EF4-FFF2-40B4-BE49-F238E27FC236}">
                  <a16:creationId xmlns:a16="http://schemas.microsoft.com/office/drawing/2014/main" id="{ECEEF8C1-D646-4D16-92D2-84E1A125DD7E}"/>
                </a:ext>
              </a:extLst>
            </p:cNvPr>
            <p:cNvSpPr/>
            <p:nvPr/>
          </p:nvSpPr>
          <p:spPr>
            <a:xfrm>
              <a:off x="260866" y="1912081"/>
              <a:ext cx="1452880" cy="34116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FACF140-D20E-4764-B939-AF07014E4324}"/>
                </a:ext>
              </a:extLst>
            </p:cNvPr>
            <p:cNvSpPr txBox="1"/>
            <p:nvPr/>
          </p:nvSpPr>
          <p:spPr>
            <a:xfrm rot="16200000">
              <a:off x="-709234" y="3392041"/>
              <a:ext cx="3393081" cy="369332"/>
            </a:xfrm>
            <a:prstGeom prst="rect">
              <a:avLst/>
            </a:prstGeom>
            <a:noFill/>
          </p:spPr>
          <p:txBody>
            <a:bodyPr wrap="square" rtlCol="0">
              <a:spAutoFit/>
            </a:bodyPr>
            <a:lstStyle/>
            <a:p>
              <a:r>
                <a:rPr lang="en-US">
                  <a:solidFill>
                    <a:schemeClr val="bg1"/>
                  </a:solidFill>
                </a:rPr>
                <a:t>Reasons for making the change</a:t>
              </a:r>
            </a:p>
          </p:txBody>
        </p:sp>
      </p:grpSp>
      <p:grpSp>
        <p:nvGrpSpPr>
          <p:cNvPr id="12" name="Group 11">
            <a:extLst>
              <a:ext uri="{FF2B5EF4-FFF2-40B4-BE49-F238E27FC236}">
                <a16:creationId xmlns:a16="http://schemas.microsoft.com/office/drawing/2014/main" id="{7083EAF6-4CDD-467B-A314-36095589AC7D}"/>
              </a:ext>
            </a:extLst>
          </p:cNvPr>
          <p:cNvGrpSpPr/>
          <p:nvPr/>
        </p:nvGrpSpPr>
        <p:grpSpPr>
          <a:xfrm rot="10800000">
            <a:off x="9936479" y="1979766"/>
            <a:ext cx="1452880" cy="4145281"/>
            <a:chOff x="182880" y="1623444"/>
            <a:chExt cx="1452880" cy="3731039"/>
          </a:xfrm>
        </p:grpSpPr>
        <p:sp>
          <p:nvSpPr>
            <p:cNvPr id="13" name="Arrow: Up 12">
              <a:extLst>
                <a:ext uri="{FF2B5EF4-FFF2-40B4-BE49-F238E27FC236}">
                  <a16:creationId xmlns:a16="http://schemas.microsoft.com/office/drawing/2014/main" id="{B8EA7850-9269-4BB0-99B9-2B95B710A0F7}"/>
                </a:ext>
              </a:extLst>
            </p:cNvPr>
            <p:cNvSpPr/>
            <p:nvPr/>
          </p:nvSpPr>
          <p:spPr>
            <a:xfrm>
              <a:off x="182880" y="2174240"/>
              <a:ext cx="1452880" cy="31226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F94C333-7A5D-4461-80C1-2F5A1F3E435C}"/>
                </a:ext>
              </a:extLst>
            </p:cNvPr>
            <p:cNvSpPr txBox="1"/>
            <p:nvPr/>
          </p:nvSpPr>
          <p:spPr>
            <a:xfrm rot="16200000">
              <a:off x="-956199" y="3304298"/>
              <a:ext cx="3731039" cy="369332"/>
            </a:xfrm>
            <a:prstGeom prst="rect">
              <a:avLst/>
            </a:prstGeom>
            <a:noFill/>
          </p:spPr>
          <p:txBody>
            <a:bodyPr wrap="square" rtlCol="0">
              <a:spAutoFit/>
            </a:bodyPr>
            <a:lstStyle/>
            <a:p>
              <a:r>
                <a:rPr lang="en-US">
                  <a:solidFill>
                    <a:schemeClr val="bg1"/>
                  </a:solidFill>
                </a:rPr>
                <a:t>Reasons for not  making the change</a:t>
              </a:r>
            </a:p>
          </p:txBody>
        </p:sp>
      </p:grpSp>
      <p:sp>
        <p:nvSpPr>
          <p:cNvPr id="15" name="TextBox 14">
            <a:extLst>
              <a:ext uri="{FF2B5EF4-FFF2-40B4-BE49-F238E27FC236}">
                <a16:creationId xmlns:a16="http://schemas.microsoft.com/office/drawing/2014/main" id="{40E162E4-B104-49C8-82F2-2385090832B2}"/>
              </a:ext>
            </a:extLst>
          </p:cNvPr>
          <p:cNvSpPr txBox="1"/>
          <p:nvPr/>
        </p:nvSpPr>
        <p:spPr>
          <a:xfrm>
            <a:off x="3150932" y="1947306"/>
            <a:ext cx="5242141" cy="369332"/>
          </a:xfrm>
          <a:prstGeom prst="rect">
            <a:avLst/>
          </a:prstGeom>
          <a:noFill/>
        </p:spPr>
        <p:txBody>
          <a:bodyPr wrap="none" rtlCol="0">
            <a:spAutoFit/>
          </a:bodyPr>
          <a:lstStyle/>
          <a:p>
            <a:r>
              <a:rPr lang="en-US" b="1">
                <a:solidFill>
                  <a:srgbClr val="C00000"/>
                </a:solidFill>
              </a:rPr>
              <a:t>REASONS FOR THE CHANGE AND EXISTING BARRIERS</a:t>
            </a:r>
          </a:p>
        </p:txBody>
      </p:sp>
    </p:spTree>
    <p:extLst>
      <p:ext uri="{BB962C8B-B14F-4D97-AF65-F5344CB8AC3E}">
        <p14:creationId xmlns:p14="http://schemas.microsoft.com/office/powerpoint/2010/main" val="686706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1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Rectangle 2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0D1996B-FA00-4ACF-BD6D-C24EE8B8D5CD}"/>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American Association of Colleges of Nursing</a:t>
            </a:r>
          </a:p>
        </p:txBody>
      </p:sp>
      <p:graphicFrame>
        <p:nvGraphicFramePr>
          <p:cNvPr id="82" name="Content Placeholder 2">
            <a:extLst>
              <a:ext uri="{FF2B5EF4-FFF2-40B4-BE49-F238E27FC236}">
                <a16:creationId xmlns:a16="http://schemas.microsoft.com/office/drawing/2014/main" id="{68D394C4-692B-44E7-968A-AFE9DDAB27EF}"/>
              </a:ext>
            </a:extLst>
          </p:cNvPr>
          <p:cNvGraphicFramePr/>
          <p:nvPr>
            <p:extLst>
              <p:ext uri="{D42A27DB-BD31-4B8C-83A1-F6EECF244321}">
                <p14:modId xmlns:p14="http://schemas.microsoft.com/office/powerpoint/2010/main" val="699317599"/>
              </p:ext>
            </p:extLst>
          </p:nvPr>
        </p:nvGraphicFramePr>
        <p:xfrm>
          <a:off x="1367624" y="2490436"/>
          <a:ext cx="9708995" cy="3567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A818B43-4C25-4010-81E9-F854946C9181}"/>
              </a:ext>
            </a:extLst>
          </p:cNvPr>
          <p:cNvSpPr txBox="1"/>
          <p:nvPr/>
        </p:nvSpPr>
        <p:spPr>
          <a:xfrm>
            <a:off x="10520906" y="4357663"/>
            <a:ext cx="1404593" cy="646331"/>
          </a:xfrm>
          <a:prstGeom prst="rect">
            <a:avLst/>
          </a:prstGeom>
          <a:noFill/>
        </p:spPr>
        <p:txBody>
          <a:bodyPr wrap="square" rtlCol="0">
            <a:spAutoFit/>
          </a:bodyPr>
          <a:lstStyle/>
          <a:p>
            <a:pPr algn="ctr"/>
            <a:r>
              <a:rPr lang="en-US">
                <a:hlinkClick r:id="rId8"/>
              </a:rPr>
              <a:t>AACN </a:t>
            </a:r>
          </a:p>
          <a:p>
            <a:r>
              <a:rPr lang="en-US">
                <a:hlinkClick r:id="rId8"/>
              </a:rPr>
              <a:t>White Paper</a:t>
            </a:r>
            <a:endParaRPr lang="en-US"/>
          </a:p>
        </p:txBody>
      </p:sp>
    </p:spTree>
    <p:extLst>
      <p:ext uri="{BB962C8B-B14F-4D97-AF65-F5344CB8AC3E}">
        <p14:creationId xmlns:p14="http://schemas.microsoft.com/office/powerpoint/2010/main" val="17799242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3997</Words>
  <Application>Microsoft Office PowerPoint</Application>
  <PresentationFormat>Widescreen</PresentationFormat>
  <Paragraphs>443</Paragraphs>
  <Slides>37</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Calibri</vt:lpstr>
      <vt:lpstr>Calibri Light</vt:lpstr>
      <vt:lpstr>Lato</vt:lpstr>
      <vt:lpstr>myriad-pro</vt:lpstr>
      <vt:lpstr>Open Sans</vt:lpstr>
      <vt:lpstr>Roboto</vt:lpstr>
      <vt:lpstr>Symbol</vt:lpstr>
      <vt:lpstr>Times New Roman</vt:lpstr>
      <vt:lpstr>office theme</vt:lpstr>
      <vt:lpstr>Holistic Admissions Diversity, Fairness, Excellence</vt:lpstr>
      <vt:lpstr>Today’s Journey</vt:lpstr>
      <vt:lpstr>PowerPoint Presentation</vt:lpstr>
      <vt:lpstr>History</vt:lpstr>
      <vt:lpstr>PowerPoint Presentation</vt:lpstr>
      <vt:lpstr>Pursuit of Diversity &amp; Inclusion </vt:lpstr>
      <vt:lpstr>Urban Universities  for HEALTH Study (2014) </vt:lpstr>
      <vt:lpstr>Survey of Nursing School Deans </vt:lpstr>
      <vt:lpstr>American Association of Colleges of Nursing</vt:lpstr>
      <vt:lpstr>Nursing School Outcomes</vt:lpstr>
      <vt:lpstr>Definition of Diversity</vt:lpstr>
      <vt:lpstr>Definition of Holistic Admission Process</vt:lpstr>
      <vt:lpstr>Core Principles</vt:lpstr>
      <vt:lpstr>EAM:  Experiences Attributes  Metrics </vt:lpstr>
      <vt:lpstr>EAM: Experiences, Attributes &amp; Metrics </vt:lpstr>
      <vt:lpstr>EAM: Experiences, Attributes, Metrics</vt:lpstr>
      <vt:lpstr>PowerPoint Presentation</vt:lpstr>
      <vt:lpstr>Where to Start</vt:lpstr>
      <vt:lpstr>PowerPoint Presentation</vt:lpstr>
      <vt:lpstr>Address Issue of Faculty Time</vt:lpstr>
      <vt:lpstr>Define Experiences, Attributes, &amp; Metrics (EAM)</vt:lpstr>
      <vt:lpstr>Implement Modalities to Collect Data</vt:lpstr>
      <vt:lpstr>Desirable Traits to Applicant Data</vt:lpstr>
      <vt:lpstr>Recorded Interview Process</vt:lpstr>
      <vt:lpstr>Group Interview Process</vt:lpstr>
      <vt:lpstr>Multiple Mini Interviews</vt:lpstr>
      <vt:lpstr>Example of What and When</vt:lpstr>
      <vt:lpstr>Scoring Rubric for Essays</vt:lpstr>
      <vt:lpstr>PowerPoint Presentation</vt:lpstr>
      <vt:lpstr>PowerPoint Presentation</vt:lpstr>
      <vt:lpstr>Resources</vt:lpstr>
      <vt:lpstr>AACN Holistic Admissions Toolkit</vt:lpstr>
      <vt:lpstr>UW Holistic Admissions Webpage</vt:lpstr>
      <vt:lpstr>Navigating Holistic Admissions</vt:lpstr>
      <vt:lpstr>PowerPoint Presentation</vt:lpstr>
      <vt:lpstr>Visibility of Holistic Admissions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Little</dc:creator>
  <cp:lastModifiedBy>Brenda Little</cp:lastModifiedBy>
  <cp:revision>2</cp:revision>
  <dcterms:created xsi:type="dcterms:W3CDTF">2021-09-12T20:43:09Z</dcterms:created>
  <dcterms:modified xsi:type="dcterms:W3CDTF">2022-09-21T16:47:00Z</dcterms:modified>
</cp:coreProperties>
</file>